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322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320" r:id="rId38"/>
    <p:sldId id="321" r:id="rId39"/>
    <p:sldId id="292" r:id="rId40"/>
    <p:sldId id="293" r:id="rId41"/>
    <p:sldId id="294" r:id="rId42"/>
    <p:sldId id="295" r:id="rId43"/>
    <p:sldId id="323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8" r:id="rId6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Arial" charset="0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Arial" charset="0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Arial" charset="0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Arial" charset="0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0"/>
  </p:normalViewPr>
  <p:slideViewPr>
    <p:cSldViewPr snapToGrid="0" snapToObjects="1">
      <p:cViewPr varScale="1">
        <p:scale>
          <a:sx n="148" d="100"/>
          <a:sy n="148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9BBBD-43B9-CC48-BD64-81B87A493996}" type="datetimeFigureOut">
              <a:rPr lang="en-US" smtClean="0"/>
              <a:t>6/19/15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7A1F2-4CC2-FA48-BC79-272AB8E33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13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ACT 1 (00:00:00 - 00:30:00)</a:t>
            </a:r>
          </a:p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The promise of the cloud of IO and what that means to production and operation.</a:t>
            </a:r>
          </a:p>
        </p:txBody>
      </p:sp>
    </p:spTree>
    <p:extLst>
      <p:ext uri="{BB962C8B-B14F-4D97-AF65-F5344CB8AC3E}">
        <p14:creationId xmlns:p14="http://schemas.microsoft.com/office/powerpoint/2010/main" val="1315209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Background - moving audio/video over ethernet: the challenges</a:t>
            </a:r>
          </a:p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	- Time</a:t>
            </a:r>
          </a:p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	- network size</a:t>
            </a:r>
          </a:p>
        </p:txBody>
      </p:sp>
    </p:spTree>
    <p:extLst>
      <p:ext uri="{BB962C8B-B14F-4D97-AF65-F5344CB8AC3E}">
        <p14:creationId xmlns:p14="http://schemas.microsoft.com/office/powerpoint/2010/main" val="1739000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Background - moving audio/video over ethernet: the challenges</a:t>
            </a:r>
          </a:p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	- Time</a:t>
            </a:r>
          </a:p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	- network size</a:t>
            </a:r>
          </a:p>
        </p:txBody>
      </p:sp>
    </p:spTree>
    <p:extLst>
      <p:ext uri="{BB962C8B-B14F-4D97-AF65-F5344CB8AC3E}">
        <p14:creationId xmlns:p14="http://schemas.microsoft.com/office/powerpoint/2010/main" val="669908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Scaling Networks - what happens as a network increases in size</a:t>
            </a:r>
          </a:p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     - number of hops</a:t>
            </a:r>
          </a:p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     - time</a:t>
            </a:r>
          </a:p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     - amount of data to be moved</a:t>
            </a:r>
          </a:p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     - avoiding bottlenecks</a:t>
            </a:r>
          </a:p>
        </p:txBody>
      </p:sp>
    </p:spTree>
    <p:extLst>
      <p:ext uri="{BB962C8B-B14F-4D97-AF65-F5344CB8AC3E}">
        <p14:creationId xmlns:p14="http://schemas.microsoft.com/office/powerpoint/2010/main" val="12895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Topics: tiny, small, medium scale networks</a:t>
            </a:r>
          </a:p>
        </p:txBody>
      </p:sp>
    </p:spTree>
    <p:extLst>
      <p:ext uri="{BB962C8B-B14F-4D97-AF65-F5344CB8AC3E}">
        <p14:creationId xmlns:p14="http://schemas.microsoft.com/office/powerpoint/2010/main" val="136495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Topics: 10 gig, 40 gig, SRP Packing, Hop counts, multicast addressing</a:t>
            </a:r>
          </a:p>
        </p:txBody>
      </p:sp>
    </p:spTree>
    <p:extLst>
      <p:ext uri="{BB962C8B-B14F-4D97-AF65-F5344CB8AC3E}">
        <p14:creationId xmlns:p14="http://schemas.microsoft.com/office/powerpoint/2010/main" val="1841585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400"/>
              <a:t>ACT 3 (01:00:00 - 01:30:00)</a:t>
            </a:r>
          </a:p>
        </p:txBody>
      </p:sp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Managing Networks</a:t>
            </a:r>
          </a:p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     - mapping available connections</a:t>
            </a:r>
          </a:p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     - mapping available bandwidth in real time</a:t>
            </a:r>
          </a:p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     - changing topologies: additions &amp; deletions (planned and unplanned)</a:t>
            </a:r>
          </a:p>
        </p:txBody>
      </p:sp>
    </p:spTree>
    <p:extLst>
      <p:ext uri="{BB962C8B-B14F-4D97-AF65-F5344CB8AC3E}">
        <p14:creationId xmlns:p14="http://schemas.microsoft.com/office/powerpoint/2010/main" val="1887658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43" name="Shape 2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Putting things together into a coherent system</a:t>
            </a:r>
          </a:p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     - Optimizing Media Traffic and "Legacy Traffic" between nodes</a:t>
            </a:r>
          </a:p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     - Device Control: 1722.1 and friends</a:t>
            </a:r>
          </a:p>
        </p:txBody>
      </p:sp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97" name="Shape 2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Graceful failures and redundancy</a:t>
            </a:r>
          </a:p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     - Design for the real world recognizes failures will occur</a:t>
            </a:r>
          </a:p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     - Redundant devices and redundant network paths</a:t>
            </a:r>
          </a:p>
        </p:txBody>
      </p:sp>
    </p:spTree>
    <p:extLst>
      <p:ext uri="{BB962C8B-B14F-4D97-AF65-F5344CB8AC3E}">
        <p14:creationId xmlns:p14="http://schemas.microsoft.com/office/powerpoint/2010/main" val="2002495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33" name="Shape 3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400"/>
              <a:t>Links for 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-What does putting media (audio/video) on a network mean to me?</a:t>
            </a:r>
          </a:p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		- why is it better than analog point-to-point</a:t>
            </a:r>
          </a:p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		- why is it worth the extra complexity to implement and maintain</a:t>
            </a:r>
          </a:p>
        </p:txBody>
      </p:sp>
    </p:spTree>
    <p:extLst>
      <p:ext uri="{BB962C8B-B14F-4D97-AF65-F5344CB8AC3E}">
        <p14:creationId xmlns:p14="http://schemas.microsoft.com/office/powerpoint/2010/main" val="1448703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Background - the basics of digital audio/video</a:t>
            </a:r>
          </a:p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	- How does media get on a network</a:t>
            </a:r>
          </a:p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	- converting the source to digital</a:t>
            </a:r>
          </a:p>
        </p:txBody>
      </p:sp>
    </p:spTree>
    <p:extLst>
      <p:ext uri="{BB962C8B-B14F-4D97-AF65-F5344CB8AC3E}">
        <p14:creationId xmlns:p14="http://schemas.microsoft.com/office/powerpoint/2010/main" val="1545032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Background - some ethernet history (the core rational of ethernet)</a:t>
            </a:r>
          </a:p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	- The original intent of ethernet was reliable delivery, not timely delivery</a:t>
            </a:r>
          </a:p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		- reliable delivery under adverse conditions</a:t>
            </a:r>
          </a:p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61543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Background</a:t>
            </a:r>
          </a:p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	- Network Hardware from the start to today</a:t>
            </a:r>
          </a:p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		- coax to copper to fiber</a:t>
            </a:r>
          </a:p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		- hubs, switches, routers, bridges,</a:t>
            </a:r>
          </a:p>
        </p:txBody>
      </p:sp>
    </p:spTree>
    <p:extLst>
      <p:ext uri="{BB962C8B-B14F-4D97-AF65-F5344CB8AC3E}">
        <p14:creationId xmlns:p14="http://schemas.microsoft.com/office/powerpoint/2010/main" val="932026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- Making latency as important as reliability: </a:t>
            </a:r>
          </a:p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		Big Reveal = AVB as the solution (presentation time, etc.)</a:t>
            </a:r>
          </a:p>
        </p:txBody>
      </p:sp>
    </p:spTree>
    <p:extLst>
      <p:ext uri="{BB962C8B-B14F-4D97-AF65-F5344CB8AC3E}">
        <p14:creationId xmlns:p14="http://schemas.microsoft.com/office/powerpoint/2010/main" val="828388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- Making latency as important as reliability: </a:t>
            </a:r>
          </a:p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		Big Reveal = AVB as the solution (presentation time, etc.)</a:t>
            </a:r>
          </a:p>
        </p:txBody>
      </p:sp>
    </p:spTree>
    <p:extLst>
      <p:ext uri="{BB962C8B-B14F-4D97-AF65-F5344CB8AC3E}">
        <p14:creationId xmlns:p14="http://schemas.microsoft.com/office/powerpoint/2010/main" val="332266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Topics: IEEE Standards, Time Sync, Traffic Shaping, SRP, Media Formats</a:t>
            </a:r>
          </a:p>
        </p:txBody>
      </p:sp>
    </p:spTree>
    <p:extLst>
      <p:ext uri="{BB962C8B-B14F-4D97-AF65-F5344CB8AC3E}">
        <p14:creationId xmlns:p14="http://schemas.microsoft.com/office/powerpoint/2010/main" val="1395132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ACT 2 (00:30:00 - 01:00:00)</a:t>
            </a:r>
          </a:p>
          <a:p>
            <a:pPr lvl="0">
              <a:defRPr sz="1800"/>
            </a:pPr>
            <a:r>
              <a:rPr sz="2400">
                <a:latin typeface="Helvetica"/>
                <a:ea typeface="Helvetica"/>
                <a:cs typeface="Helvetica"/>
                <a:sym typeface="Helvetica"/>
              </a:rPr>
              <a:t>Scaling and Managing Networks</a:t>
            </a:r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it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IC15-logo-fu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173038"/>
            <a:ext cx="3048000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0855" y="2966397"/>
            <a:ext cx="5845946" cy="868654"/>
          </a:xfrm>
        </p:spPr>
        <p:txBody>
          <a:bodyPr>
            <a:noAutofit/>
          </a:bodyPr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 Med"/>
                <a:cs typeface="HelveticaNeueLT Std Me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40855" y="3857618"/>
            <a:ext cx="5845946" cy="852738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"/>
                <a:cs typeface="HelveticaNeueLT St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69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7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88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Design - No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Title Text</a:t>
            </a:r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buChar char="–"/>
            </a:lvl2pPr>
            <a:lvl4pPr>
              <a:buChar char="–"/>
            </a:lvl4pPr>
            <a:lvl5pPr>
              <a:buChar char="»"/>
            </a:lvl5pPr>
          </a:lstStyle>
          <a:p>
            <a:pPr lvl="0">
              <a:defRPr sz="1800">
                <a:uFillTx/>
              </a:defRPr>
            </a:pPr>
            <a:r>
              <a:rPr sz="216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16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16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16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160">
                <a:uFill>
                  <a:solidFill/>
                </a:u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66176115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 descr="foot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38138"/>
            <a:ext cx="64690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US" altLang="en-US"/>
          </a:p>
        </p:txBody>
      </p:sp>
      <p:pic>
        <p:nvPicPr>
          <p:cNvPr id="1029" name="Picture 5" descr="IC15-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4687888"/>
            <a:ext cx="2171700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7" r:id="rId2"/>
    <p:sldLayoutId id="2147483658" r:id="rId3"/>
    <p:sldLayoutId id="2147483660" r:id="rId4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262626"/>
          </a:solidFill>
          <a:latin typeface="HelveticaNeueLT Std Med"/>
          <a:ea typeface="HelveticaNeueLT Std Med" charset="0"/>
          <a:cs typeface="HelveticaNeueLT Std Med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HelveticaNeueLT Std Med" charset="0"/>
          <a:ea typeface="HelveticaNeueLT Std Med" charset="0"/>
          <a:cs typeface="HelveticaNeueLT Std Med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HelveticaNeueLT Std Med" charset="0"/>
          <a:ea typeface="HelveticaNeueLT Std Med" charset="0"/>
          <a:cs typeface="HelveticaNeueLT Std Med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HelveticaNeueLT Std Med" charset="0"/>
          <a:ea typeface="HelveticaNeueLT Std Med" charset="0"/>
          <a:cs typeface="HelveticaNeueLT Std Med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HelveticaNeueLT Std Med" charset="0"/>
          <a:ea typeface="HelveticaNeueLT Std Med" charset="0"/>
          <a:cs typeface="HelveticaNeueLT Std Med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HelveticaNeueLT Std Med" charset="0"/>
          <a:ea typeface="HelveticaNeueLT Std Med" charset="0"/>
          <a:cs typeface="HelveticaNeueLT Std Med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HelveticaNeueLT Std Med" charset="0"/>
          <a:ea typeface="HelveticaNeueLT Std Med" charset="0"/>
          <a:cs typeface="HelveticaNeueLT Std Med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HelveticaNeueLT Std Med" charset="0"/>
          <a:ea typeface="HelveticaNeueLT Std Med" charset="0"/>
          <a:cs typeface="HelveticaNeueLT Std Med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HelveticaNeueLT Std Med" charset="0"/>
          <a:ea typeface="HelveticaNeueLT Std Med" charset="0"/>
          <a:cs typeface="HelveticaNeueLT Std Med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262626"/>
          </a:solidFill>
          <a:latin typeface="HelveticaNeueLT Std Lt"/>
          <a:ea typeface="HelveticaNeueLT Std Lt" charset="0"/>
          <a:cs typeface="HelveticaNeueLT Std L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262626"/>
          </a:solidFill>
          <a:latin typeface="HelveticaNeueLT Std Lt"/>
          <a:ea typeface="HelveticaNeueLT Std Lt" charset="0"/>
          <a:cs typeface="HelveticaNeueLT Std L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262626"/>
          </a:solidFill>
          <a:latin typeface="HelveticaNeueLT Std Lt"/>
          <a:ea typeface="HelveticaNeueLT Std Lt" charset="0"/>
          <a:cs typeface="HelveticaNeueLT Std L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262626"/>
          </a:solidFill>
          <a:latin typeface="HelveticaNeueLT Std Lt"/>
          <a:ea typeface="HelveticaNeueLT Std Lt" charset="0"/>
          <a:cs typeface="HelveticaNeueLT Std L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262626"/>
          </a:solidFill>
          <a:latin typeface="HelveticaNeueLT Std Lt"/>
          <a:ea typeface="HelveticaNeueLT Std Lt" charset="0"/>
          <a:cs typeface="HelveticaNeueLT Std L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vb.statusbar.com/" TargetMode="External"/><Relationship Id="rId4" Type="http://schemas.openxmlformats.org/officeDocument/2006/relationships/hyperlink" Target="https://github.com/xcore" TargetMode="External"/><Relationship Id="rId5" Type="http://schemas.openxmlformats.org/officeDocument/2006/relationships/hyperlink" Target="https://github.com/intel-ethernet/Open-AVB" TargetMode="External"/><Relationship Id="rId6" Type="http://schemas.openxmlformats.org/officeDocument/2006/relationships/hyperlink" Target="https://github.com/jdkoftinoff/jdksavdecc-c" TargetMode="External"/><Relationship Id="rId7" Type="http://schemas.openxmlformats.org/officeDocument/2006/relationships/hyperlink" Target="https://abc.statusbar.com/" TargetMode="External"/><Relationship Id="rId8" Type="http://schemas.openxmlformats.org/officeDocument/2006/relationships/hyperlink" Target="https://github.com/jdkoftinoff/avdecc-cmd" TargetMode="External"/><Relationship Id="rId9" Type="http://schemas.openxmlformats.org/officeDocument/2006/relationships/hyperlink" Target="https://github.com/audioscience/avdecc-lib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2594344" y="2966397"/>
            <a:ext cx="6092457" cy="868654"/>
          </a:xfrm>
        </p:spPr>
        <p:txBody>
          <a:bodyPr/>
          <a:lstStyle/>
          <a:p>
            <a:r>
              <a:rPr lang="en-US" altLang="en-US" dirty="0" smtClean="0">
                <a:solidFill>
                  <a:srgbClr val="262626"/>
                </a:solidFill>
                <a:latin typeface="HelveticaNeueLT Std Med" charset="0"/>
                <a:cs typeface="HelveticaNeueLT Std Med" charset="0"/>
              </a:rPr>
              <a:t>Deploying Large </a:t>
            </a:r>
            <a:r>
              <a:rPr lang="en-US" altLang="en-US" smtClean="0">
                <a:solidFill>
                  <a:srgbClr val="262626"/>
                </a:solidFill>
                <a:latin typeface="HelveticaNeueLT Std Med" charset="0"/>
                <a:cs typeface="HelveticaNeueLT Std Med" charset="0"/>
              </a:rPr>
              <a:t>Scale AVB/TSN </a:t>
            </a:r>
            <a:r>
              <a:rPr lang="en-US" altLang="en-US" dirty="0" smtClean="0">
                <a:solidFill>
                  <a:srgbClr val="262626"/>
                </a:solidFill>
                <a:latin typeface="HelveticaNeueLT Std Med" charset="0"/>
                <a:cs typeface="HelveticaNeueLT Std Med" charset="0"/>
              </a:rPr>
              <a:t>Networks</a:t>
            </a:r>
            <a:endParaRPr lang="en-US" altLang="en-US" dirty="0">
              <a:solidFill>
                <a:srgbClr val="262626"/>
              </a:solidFill>
              <a:latin typeface="HelveticaNeueLT Std Med" charset="0"/>
              <a:cs typeface="HelveticaNeueLT Std Me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4344" y="3857618"/>
            <a:ext cx="6092457" cy="852738"/>
          </a:xfrm>
        </p:spPr>
        <p:txBody>
          <a:bodyPr rtlCol="0">
            <a:normAutofit fontScale="92500"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</a:rPr>
              <a:t>Jeff </a:t>
            </a:r>
            <a:r>
              <a:rPr lang="en-US" dirty="0" smtClean="0">
                <a:ea typeface="+mn-ea"/>
              </a:rPr>
              <a:t>Koftinoff, Meyer Sound Laboratories</a:t>
            </a:r>
            <a:r>
              <a:rPr lang="en-US" smtClean="0">
                <a:ea typeface="+mn-ea"/>
              </a:rPr>
              <a:t>, Inc.</a:t>
            </a:r>
            <a:endParaRPr lang="en-US" dirty="0" smtClean="0">
              <a:ea typeface="+mn-ea"/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</a:rPr>
              <a:t>June 19, 2015</a:t>
            </a:r>
            <a:endParaRPr lang="en-US" dirty="0"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gPTP : IEEE 802.1AS-2011</a:t>
            </a:r>
          </a:p>
        </p:txBody>
      </p:sp>
      <p:sp>
        <p:nvSpPr>
          <p:cNvPr id="94" name="Shape 94"/>
          <p:cNvSpPr/>
          <p:nvPr/>
        </p:nvSpPr>
        <p:spPr>
          <a:xfrm>
            <a:off x="743949" y="1560847"/>
            <a:ext cx="7698632" cy="2668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endParaRPr lang="en-US" sz="2520" dirty="0" smtClean="0">
              <a:uFill>
                <a:solidFill>
                  <a:srgbClr val="404040"/>
                </a:solidFill>
              </a:uFill>
            </a:endParaRP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 smtClean="0">
                <a:uFill>
                  <a:solidFill>
                    <a:srgbClr val="404040"/>
                  </a:solidFill>
                </a:uFill>
              </a:rPr>
              <a:t>Based </a:t>
            </a:r>
            <a:r>
              <a:rPr sz="2520" dirty="0">
                <a:uFill>
                  <a:solidFill>
                    <a:srgbClr val="404040"/>
                  </a:solidFill>
                </a:uFill>
              </a:rPr>
              <a:t>on IEEE Std 1588-2008 (ptpv2)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Generalized Precision Time Protocol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Provides +/- 40 ns clock </a:t>
            </a:r>
            <a:r>
              <a:rPr sz="2520" dirty="0" smtClean="0">
                <a:uFill>
                  <a:solidFill>
                    <a:srgbClr val="404040"/>
                  </a:solidFill>
                </a:uFill>
              </a:rPr>
              <a:t>accuracy</a:t>
            </a:r>
            <a:endParaRPr sz="2520" dirty="0">
              <a:uFill>
                <a:solidFill>
                  <a:srgbClr val="40404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1308902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uild="p" bldLvl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IEEE 802.1Q-2011 Clause 34 - FQTSS</a:t>
            </a:r>
          </a:p>
        </p:txBody>
      </p:sp>
      <p:sp>
        <p:nvSpPr>
          <p:cNvPr id="98" name="Shape 98"/>
          <p:cNvSpPr/>
          <p:nvPr/>
        </p:nvSpPr>
        <p:spPr>
          <a:xfrm>
            <a:off x="1280160" y="1105853"/>
            <a:ext cx="6583680" cy="2931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endParaRPr lang="en-US" sz="2880" dirty="0" smtClean="0">
              <a:uFill>
                <a:solidFill>
                  <a:srgbClr val="404040"/>
                </a:solidFill>
              </a:uFill>
            </a:endParaRP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880" dirty="0" smtClean="0">
                <a:uFill>
                  <a:solidFill>
                    <a:srgbClr val="404040"/>
                  </a:solidFill>
                </a:uFill>
              </a:rPr>
              <a:t>Forwarding </a:t>
            </a:r>
            <a:r>
              <a:rPr sz="2880" dirty="0">
                <a:uFill>
                  <a:solidFill>
                    <a:srgbClr val="404040"/>
                  </a:solidFill>
                </a:uFill>
              </a:rPr>
              <a:t>and Queuing of Time Sensitive Streams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880" dirty="0">
                <a:uFill>
                  <a:solidFill>
                    <a:srgbClr val="404040"/>
                  </a:solidFill>
                </a:uFill>
              </a:rPr>
              <a:t>Shapes traffic so the worst case latency is bounded for an arbitrary network and with worst case interference packets</a:t>
            </a:r>
          </a:p>
        </p:txBody>
      </p:sp>
    </p:spTree>
    <p:extLst>
      <p:ext uri="{BB962C8B-B14F-4D97-AF65-F5344CB8AC3E}">
        <p14:creationId xmlns:p14="http://schemas.microsoft.com/office/powerpoint/2010/main" val="816504794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build="p" bldLvl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IEEE 802.1Q-2011 Clause 35 - SRP</a:t>
            </a:r>
          </a:p>
        </p:txBody>
      </p:sp>
      <p:sp>
        <p:nvSpPr>
          <p:cNvPr id="102" name="Shape 102"/>
          <p:cNvSpPr/>
          <p:nvPr/>
        </p:nvSpPr>
        <p:spPr>
          <a:xfrm>
            <a:off x="1280160" y="1105853"/>
            <a:ext cx="6583680" cy="3416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880" dirty="0">
                <a:uFill>
                  <a:solidFill>
                    <a:srgbClr val="404040"/>
                  </a:solidFill>
                </a:uFill>
              </a:rPr>
              <a:t>Stream Reservation Protocol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880" dirty="0">
                <a:uFill>
                  <a:solidFill>
                    <a:srgbClr val="404040"/>
                  </a:solidFill>
                </a:uFill>
              </a:rPr>
              <a:t>A distributed database managed by the switches and the end stations to keep track of all streams and bandwidth reservation on all links in a network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lang="en-US" sz="2880" dirty="0" smtClean="0">
                <a:uFill>
                  <a:solidFill>
                    <a:srgbClr val="404040"/>
                  </a:solidFill>
                </a:uFill>
              </a:rPr>
              <a:t>Implemented with </a:t>
            </a:r>
            <a:r>
              <a:rPr sz="2880" dirty="0" smtClean="0">
                <a:uFill>
                  <a:solidFill>
                    <a:srgbClr val="404040"/>
                  </a:solidFill>
                </a:uFill>
              </a:rPr>
              <a:t>MRP</a:t>
            </a:r>
            <a:endParaRPr lang="en-US" sz="2880" dirty="0" smtClean="0">
              <a:uFill>
                <a:solidFill>
                  <a:srgbClr val="404040"/>
                </a:solidFill>
              </a:uFill>
            </a:endParaRP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lang="en-US" sz="2880" dirty="0" smtClean="0">
                <a:uFill>
                  <a:solidFill>
                    <a:srgbClr val="404040"/>
                  </a:solidFill>
                </a:uFill>
              </a:rPr>
              <a:t>Requires </a:t>
            </a:r>
            <a:r>
              <a:rPr sz="2880" dirty="0" smtClean="0">
                <a:uFill>
                  <a:solidFill>
                    <a:srgbClr val="404040"/>
                  </a:solidFill>
                </a:uFill>
              </a:rPr>
              <a:t>MVRP</a:t>
            </a:r>
            <a:r>
              <a:rPr lang="en-US" sz="2880" dirty="0" smtClean="0">
                <a:uFill>
                  <a:solidFill>
                    <a:srgbClr val="404040"/>
                  </a:solidFill>
                </a:uFill>
              </a:rPr>
              <a:t> for managing VLANs</a:t>
            </a:r>
            <a:endParaRPr sz="2880" dirty="0">
              <a:uFill>
                <a:solidFill>
                  <a:srgbClr val="40404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820697697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build="p" bldLvl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IEEE Std 1722-2011</a:t>
            </a:r>
          </a:p>
        </p:txBody>
      </p:sp>
      <p:sp>
        <p:nvSpPr>
          <p:cNvPr id="106" name="Shape 106"/>
          <p:cNvSpPr/>
          <p:nvPr/>
        </p:nvSpPr>
        <p:spPr>
          <a:xfrm>
            <a:off x="1280160" y="1105853"/>
            <a:ext cx="6583680" cy="2931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endParaRPr lang="en-US" sz="2520" dirty="0" smtClean="0">
              <a:uFill>
                <a:solidFill>
                  <a:srgbClr val="404040"/>
                </a:solidFill>
              </a:uFill>
            </a:endParaRP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 smtClean="0">
                <a:uFill>
                  <a:solidFill>
                    <a:srgbClr val="404040"/>
                  </a:solidFill>
                </a:uFill>
              </a:rPr>
              <a:t>Audio </a:t>
            </a:r>
            <a:r>
              <a:rPr sz="2520" dirty="0">
                <a:uFill>
                  <a:solidFill>
                    <a:srgbClr val="404040"/>
                  </a:solidFill>
                </a:uFill>
              </a:rPr>
              <a:t>Video Transport Protocol (AVTP)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Transports various ‘subtypes’ of media and control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Audio, Video, SMPTE Time Code and other formats</a:t>
            </a:r>
          </a:p>
        </p:txBody>
      </p:sp>
    </p:spTree>
    <p:extLst>
      <p:ext uri="{BB962C8B-B14F-4D97-AF65-F5344CB8AC3E}">
        <p14:creationId xmlns:p14="http://schemas.microsoft.com/office/powerpoint/2010/main" val="655858699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build="p" bldLvl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IEEE Std 1722-2011 </a:t>
            </a:r>
            <a:r>
              <a:rPr lang="en-US" sz="27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adds:</a:t>
            </a:r>
            <a:endParaRPr sz="2700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1280160" y="1105853"/>
            <a:ext cx="6583680" cy="360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000" dirty="0">
                <a:uFill>
                  <a:solidFill>
                    <a:srgbClr val="404040"/>
                  </a:solidFill>
                </a:uFill>
              </a:rPr>
              <a:t>iec61883-6: 24 bit fixed point audio transport, 32 bit floating point audio transport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000" dirty="0">
                <a:uFill>
                  <a:solidFill>
                    <a:srgbClr val="404040"/>
                  </a:solidFill>
                </a:uFill>
              </a:rPr>
              <a:t>iec61883-4 and iec61883-8: Camera (IIDC) video and MPEG Video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000" dirty="0">
                <a:uFill>
                  <a:solidFill>
                    <a:srgbClr val="404040"/>
                  </a:solidFill>
                </a:uFill>
              </a:rPr>
              <a:t>SMPTE Time Code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000" dirty="0">
                <a:uFill>
                  <a:solidFill>
                    <a:srgbClr val="404040"/>
                  </a:solidFill>
                </a:uFill>
              </a:rPr>
              <a:t>Audio clocking transport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000" dirty="0">
                <a:uFill>
                  <a:solidFill>
                    <a:srgbClr val="404040"/>
                  </a:solidFill>
                </a:uFill>
              </a:rPr>
              <a:t>IEEE 1722.1 (AVDECC</a:t>
            </a:r>
            <a:r>
              <a:rPr sz="2000" dirty="0" smtClean="0">
                <a:uFill>
                  <a:solidFill>
                    <a:srgbClr val="404040"/>
                  </a:solidFill>
                </a:uFill>
              </a:rPr>
              <a:t>)</a:t>
            </a:r>
            <a:endParaRPr lang="en-US" sz="2000" dirty="0" smtClean="0">
              <a:uFill>
                <a:solidFill>
                  <a:srgbClr val="404040"/>
                </a:solidFill>
              </a:uFill>
            </a:endParaRP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lang="en-US" sz="2000" dirty="0" smtClean="0">
                <a:uFill>
                  <a:solidFill>
                    <a:srgbClr val="404040"/>
                  </a:solidFill>
                </a:uFill>
              </a:rPr>
              <a:t>Layer 3 UDP Transport of media and control via IPv4 and IPv6</a:t>
            </a:r>
            <a:endParaRPr sz="2000" dirty="0">
              <a:uFill>
                <a:solidFill>
                  <a:srgbClr val="40404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583571043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build="p" bldLvl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IEEE </a:t>
            </a:r>
            <a:r>
              <a:rPr lang="en-US" sz="27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</a:t>
            </a:r>
            <a:r>
              <a:rPr sz="27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1722</a:t>
            </a:r>
            <a:r>
              <a:rPr lang="en-US" sz="27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-rev</a:t>
            </a:r>
            <a:r>
              <a:rPr sz="27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Subtypes</a:t>
            </a:r>
          </a:p>
        </p:txBody>
      </p:sp>
      <p:sp>
        <p:nvSpPr>
          <p:cNvPr id="110" name="Shape 110"/>
          <p:cNvSpPr/>
          <p:nvPr/>
        </p:nvSpPr>
        <p:spPr>
          <a:xfrm>
            <a:off x="1280160" y="1105853"/>
            <a:ext cx="6583680" cy="3650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lang="en-US" sz="2000" dirty="0">
                <a:uFill>
                  <a:solidFill>
                    <a:srgbClr val="404040"/>
                  </a:solidFill>
                </a:uFill>
              </a:rPr>
              <a:t>AVTP Audio </a:t>
            </a:r>
            <a:r>
              <a:rPr lang="en-US" sz="2000" dirty="0" smtClean="0">
                <a:uFill>
                  <a:solidFill>
                    <a:srgbClr val="404040"/>
                  </a:solidFill>
                </a:uFill>
              </a:rPr>
              <a:t>Format, supporting Dolby E Encoded AES-3 streams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lang="en-US" sz="2000" dirty="0" smtClean="0">
                <a:uFill>
                  <a:solidFill>
                    <a:srgbClr val="404040"/>
                  </a:solidFill>
                </a:uFill>
              </a:rPr>
              <a:t>Compressed Video Format</a:t>
            </a:r>
            <a:r>
              <a:rPr lang="en-US" sz="2000" dirty="0">
                <a:uFill>
                  <a:solidFill>
                    <a:srgbClr val="404040"/>
                  </a:solidFill>
                </a:uFill>
              </a:rPr>
              <a:t> </a:t>
            </a:r>
            <a:r>
              <a:rPr lang="en-US" sz="2000" dirty="0" smtClean="0">
                <a:uFill>
                  <a:solidFill>
                    <a:srgbClr val="404040"/>
                  </a:solidFill>
                </a:uFill>
              </a:rPr>
              <a:t>- including H.264 and MJPEG and striped JPEG-2000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lang="en-US" sz="2000" dirty="0" smtClean="0">
                <a:uFill>
                  <a:solidFill>
                    <a:srgbClr val="404040"/>
                  </a:solidFill>
                </a:uFill>
              </a:rPr>
              <a:t>Clock Reference Format for transporting arbitrary clocks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lang="en-US" sz="2000" dirty="0" smtClean="0">
                <a:uFill>
                  <a:solidFill>
                    <a:srgbClr val="404040"/>
                  </a:solidFill>
                </a:uFill>
              </a:rPr>
              <a:t>SDI Video Format for transporting SDI video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lang="en-US" sz="2000" dirty="0" smtClean="0">
                <a:uFill>
                  <a:solidFill>
                    <a:srgbClr val="404040"/>
                  </a:solidFill>
                </a:uFill>
              </a:rPr>
              <a:t>Raw Video Format for transporting arbitrary uncompressed video without meta-data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lang="en-US" sz="2000" dirty="0" smtClean="0">
                <a:uFill>
                  <a:solidFill>
                    <a:srgbClr val="404040"/>
                  </a:solidFill>
                </a:uFill>
              </a:rPr>
              <a:t>Time Synchronous Control Format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lang="en-US" sz="2000" dirty="0" smtClean="0">
                <a:uFill>
                  <a:solidFill>
                    <a:srgbClr val="404040"/>
                  </a:solidFill>
                </a:uFill>
              </a:rPr>
              <a:t>Encryption and Signing formats for session security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endParaRPr lang="en-US" sz="2000" dirty="0" smtClean="0">
              <a:uFill>
                <a:solidFill>
                  <a:srgbClr val="40404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80869451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build="p" bldLvl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1337468" y="2243719"/>
            <a:ext cx="6469063" cy="85725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700" b="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First Question Period</a:t>
            </a:r>
          </a:p>
        </p:txBody>
      </p:sp>
      <p:sp>
        <p:nvSpPr>
          <p:cNvPr id="114" name="Shape 114"/>
          <p:cNvSpPr/>
          <p:nvPr/>
        </p:nvSpPr>
        <p:spPr>
          <a:xfrm>
            <a:off x="1280160" y="1105853"/>
            <a:ext cx="6583680" cy="2931795"/>
          </a:xfrm>
          <a:prstGeom prst="rect">
            <a:avLst/>
          </a:prstGeom>
          <a:ln w="12700">
            <a:miter lim="400000"/>
          </a:ln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3200">
                <a:uFill>
                  <a:solidFill>
                    <a:srgbClr val="404040"/>
                  </a:solidFill>
                </a:uFill>
              </a:defRPr>
            </a:pPr>
            <a:endParaRPr sz="2880"/>
          </a:p>
        </p:txBody>
      </p:sp>
    </p:spTree>
    <p:extLst>
      <p:ext uri="{BB962C8B-B14F-4D97-AF65-F5344CB8AC3E}">
        <p14:creationId xmlns:p14="http://schemas.microsoft.com/office/powerpoint/2010/main" val="559301039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</a:rPr>
              <a:t>Deploying Large Scale AVB Networks</a:t>
            </a:r>
          </a:p>
        </p:txBody>
      </p:sp>
      <p:sp>
        <p:nvSpPr>
          <p:cNvPr id="120" name="Shape 120"/>
          <p:cNvSpPr/>
          <p:nvPr/>
        </p:nvSpPr>
        <p:spPr>
          <a:xfrm>
            <a:off x="3943350" y="2274570"/>
            <a:ext cx="1169551" cy="49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0" marR="0">
              <a:defRPr sz="3600" b="1"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240"/>
              <a:t>ACT 2</a:t>
            </a:r>
          </a:p>
        </p:txBody>
      </p:sp>
    </p:spTree>
    <p:extLst>
      <p:ext uri="{BB962C8B-B14F-4D97-AF65-F5344CB8AC3E}">
        <p14:creationId xmlns:p14="http://schemas.microsoft.com/office/powerpoint/2010/main" val="1186090428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70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</a:rPr>
              <a:t>Deploying Large Scale AVB Networks</a:t>
            </a:r>
          </a:p>
        </p:txBody>
      </p:sp>
      <p:sp>
        <p:nvSpPr>
          <p:cNvPr id="126" name="Shape 126"/>
          <p:cNvSpPr/>
          <p:nvPr/>
        </p:nvSpPr>
        <p:spPr>
          <a:xfrm>
            <a:off x="2449669" y="2354581"/>
            <a:ext cx="4244753" cy="664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sz="1800">
                <a:uFillTx/>
              </a:defRPr>
            </a:pPr>
            <a:r>
              <a:rPr sz="2160" dirty="0">
                <a:latin typeface="Helvetica"/>
                <a:ea typeface="Helvetica"/>
                <a:cs typeface="Helvetica"/>
                <a:sym typeface="Helvetica"/>
              </a:rPr>
              <a:t>Moving audio/video over ethernet: </a:t>
            </a:r>
          </a:p>
          <a:p>
            <a:pPr algn="ctr">
              <a:defRPr sz="1800">
                <a:uFillTx/>
              </a:defRPr>
            </a:pPr>
            <a:r>
              <a:rPr sz="2160" dirty="0">
                <a:latin typeface="Helvetica"/>
                <a:ea typeface="Helvetica"/>
                <a:cs typeface="Helvetica"/>
                <a:sym typeface="Helvetica"/>
              </a:rPr>
              <a:t>The challenges</a:t>
            </a:r>
          </a:p>
        </p:txBody>
      </p:sp>
    </p:spTree>
    <p:extLst>
      <p:ext uri="{BB962C8B-B14F-4D97-AF65-F5344CB8AC3E}">
        <p14:creationId xmlns:p14="http://schemas.microsoft.com/office/powerpoint/2010/main" val="1473144500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008680" y="104308"/>
            <a:ext cx="6172201" cy="56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 anchor="ctr"/>
          <a:lstStyle>
            <a:lvl1pPr marL="0" marR="0" defTabSz="914400">
              <a:defRPr sz="3200" b="1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700" b="0" dirty="0">
                <a:latin typeface="+mj-lt"/>
              </a:rPr>
              <a:t>AVB </a:t>
            </a:r>
            <a:r>
              <a:rPr lang="en-US" sz="2700" b="0" dirty="0">
                <a:latin typeface="+mj-lt"/>
              </a:rPr>
              <a:t>P</a:t>
            </a:r>
            <a:r>
              <a:rPr sz="2700" b="0" dirty="0">
                <a:latin typeface="+mj-lt"/>
              </a:rPr>
              <a:t>erformance</a:t>
            </a:r>
          </a:p>
        </p:txBody>
      </p:sp>
      <p:sp>
        <p:nvSpPr>
          <p:cNvPr id="132" name="Shape 132"/>
          <p:cNvSpPr/>
          <p:nvPr/>
        </p:nvSpPr>
        <p:spPr>
          <a:xfrm>
            <a:off x="1280160" y="1105853"/>
            <a:ext cx="6583680" cy="2931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Low latency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Guaranteed network latency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Guaranteed network bandwidth for media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No need to reconfigure switches because of audio routing changes</a:t>
            </a:r>
          </a:p>
        </p:txBody>
      </p:sp>
    </p:spTree>
    <p:extLst>
      <p:ext uri="{BB962C8B-B14F-4D97-AF65-F5344CB8AC3E}">
        <p14:creationId xmlns:p14="http://schemas.microsoft.com/office/powerpoint/2010/main" val="1498617647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Deploying Large Scale AVB Networks</a:t>
            </a:r>
          </a:p>
        </p:txBody>
      </p:sp>
      <p:sp>
        <p:nvSpPr>
          <p:cNvPr id="48" name="Shape 48"/>
          <p:cNvSpPr/>
          <p:nvPr/>
        </p:nvSpPr>
        <p:spPr>
          <a:xfrm>
            <a:off x="3943350" y="2274570"/>
            <a:ext cx="1199046" cy="49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0" marR="0">
              <a:defRPr sz="3600"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240" b="1" dirty="0"/>
              <a:t>ACT 1</a:t>
            </a:r>
          </a:p>
        </p:txBody>
      </p:sp>
    </p:spTree>
    <p:extLst>
      <p:ext uri="{BB962C8B-B14F-4D97-AF65-F5344CB8AC3E}">
        <p14:creationId xmlns:p14="http://schemas.microsoft.com/office/powerpoint/2010/main" val="425245975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 b="1"/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700" b="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What happens as a network increases in size?</a:t>
            </a:r>
          </a:p>
        </p:txBody>
      </p:sp>
      <p:sp>
        <p:nvSpPr>
          <p:cNvPr id="138" name="Shape 138"/>
          <p:cNvSpPr/>
          <p:nvPr/>
        </p:nvSpPr>
        <p:spPr>
          <a:xfrm>
            <a:off x="1280160" y="1105853"/>
            <a:ext cx="6583680" cy="2931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Tiny networks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Small scale networks</a:t>
            </a:r>
            <a:endParaRPr sz="2520" b="1" i="1" dirty="0">
              <a:uFill>
                <a:solidFill>
                  <a:srgbClr val="404040"/>
                </a:solidFill>
              </a:uFill>
            </a:endParaRP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Medium scale networks</a:t>
            </a:r>
            <a:endParaRPr sz="2520" b="1" i="1" dirty="0">
              <a:uFill>
                <a:solidFill>
                  <a:srgbClr val="404040"/>
                </a:solidFill>
              </a:uFill>
            </a:endParaRP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Large scale networks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Considerations for deploying large scale networks</a:t>
            </a:r>
          </a:p>
        </p:txBody>
      </p:sp>
    </p:spTree>
    <p:extLst>
      <p:ext uri="{BB962C8B-B14F-4D97-AF65-F5344CB8AC3E}">
        <p14:creationId xmlns:p14="http://schemas.microsoft.com/office/powerpoint/2010/main" val="1387036159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build="p" bldLvl="5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982278" y="374337"/>
            <a:ext cx="6172201" cy="56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 anchor="ctr"/>
          <a:lstStyle>
            <a:lvl1pPr marL="0" marR="0" defTabSz="914400">
              <a:defRPr sz="3200" b="1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700" b="0" dirty="0">
                <a:latin typeface="+mj-lt"/>
              </a:rPr>
              <a:t>Tiny scale AVB networks</a:t>
            </a:r>
          </a:p>
        </p:txBody>
      </p:sp>
      <p:sp>
        <p:nvSpPr>
          <p:cNvPr id="144" name="Shape 144"/>
          <p:cNvSpPr/>
          <p:nvPr/>
        </p:nvSpPr>
        <p:spPr>
          <a:xfrm>
            <a:off x="1285875" y="1464916"/>
            <a:ext cx="6583680" cy="2213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Either direct connection or a single low port count switch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One or two talkers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b="1" dirty="0">
                <a:uFill>
                  <a:solidFill>
                    <a:srgbClr val="404040"/>
                  </a:solidFill>
                </a:uFill>
              </a:rPr>
              <a:t>No need for media clock management</a:t>
            </a:r>
          </a:p>
        </p:txBody>
      </p:sp>
    </p:spTree>
    <p:extLst>
      <p:ext uri="{BB962C8B-B14F-4D97-AF65-F5344CB8AC3E}">
        <p14:creationId xmlns:p14="http://schemas.microsoft.com/office/powerpoint/2010/main" val="1144522535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build="p" bldLvl="5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1046074" y="246747"/>
            <a:ext cx="6172201" cy="56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 anchor="ctr"/>
          <a:lstStyle>
            <a:lvl1pPr marL="0" marR="0" defTabSz="914400">
              <a:defRPr sz="3200" b="1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700" b="0" dirty="0">
                <a:latin typeface="+mj-lt"/>
              </a:rPr>
              <a:t>Tiny scale AVB networks</a:t>
            </a:r>
          </a:p>
        </p:txBody>
      </p:sp>
      <p:sp>
        <p:nvSpPr>
          <p:cNvPr id="148" name="Shape 148"/>
          <p:cNvSpPr/>
          <p:nvPr/>
        </p:nvSpPr>
        <p:spPr>
          <a:xfrm>
            <a:off x="1138449" y="1105853"/>
            <a:ext cx="6867103" cy="3275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1 Talker, 1 Listener, 1 Stream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1 to 24 channels of audio @ 48 or 96 kHz 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Digital Snake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Computer to AVB Speaker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Audio input box to AVB Speaker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Tunnelling 8 MADI connections point-to-point through a GigE network (448 channels)</a:t>
            </a:r>
          </a:p>
        </p:txBody>
      </p:sp>
    </p:spTree>
    <p:extLst>
      <p:ext uri="{BB962C8B-B14F-4D97-AF65-F5344CB8AC3E}">
        <p14:creationId xmlns:p14="http://schemas.microsoft.com/office/powerpoint/2010/main" val="1812282134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build="p" bldLvl="5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975189" y="360161"/>
            <a:ext cx="6172201" cy="56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 anchor="ctr"/>
          <a:lstStyle>
            <a:lvl1pPr marL="0" marR="0" defTabSz="914400">
              <a:defRPr sz="3200" b="1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700" b="0" dirty="0">
                <a:latin typeface="+mj-lt"/>
              </a:rPr>
              <a:t>Small scale AVB networks</a:t>
            </a:r>
          </a:p>
        </p:txBody>
      </p:sp>
      <p:sp>
        <p:nvSpPr>
          <p:cNvPr id="152" name="Shape 152"/>
          <p:cNvSpPr/>
          <p:nvPr/>
        </p:nvSpPr>
        <p:spPr>
          <a:xfrm>
            <a:off x="1285875" y="1200519"/>
            <a:ext cx="6583680" cy="2931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Home media centre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Home studio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More than a few different Talker streams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Ability to manage media clock separately from media</a:t>
            </a:r>
          </a:p>
        </p:txBody>
      </p:sp>
    </p:spTree>
    <p:extLst>
      <p:ext uri="{BB962C8B-B14F-4D97-AF65-F5344CB8AC3E}">
        <p14:creationId xmlns:p14="http://schemas.microsoft.com/office/powerpoint/2010/main" val="1328104339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build="p" bldLvl="5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975190" y="282189"/>
            <a:ext cx="6172201" cy="56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 anchor="ctr"/>
          <a:lstStyle>
            <a:lvl1pPr marL="0" marR="0" defTabSz="914400">
              <a:defRPr sz="3200" b="1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700" b="0" dirty="0">
                <a:latin typeface="+mj-lt"/>
              </a:rPr>
              <a:t>Small scale AVB networks</a:t>
            </a:r>
          </a:p>
        </p:txBody>
      </p:sp>
      <p:sp>
        <p:nvSpPr>
          <p:cNvPr id="156" name="Shape 156"/>
          <p:cNvSpPr/>
          <p:nvPr/>
        </p:nvSpPr>
        <p:spPr>
          <a:xfrm>
            <a:off x="1280160" y="1105853"/>
            <a:ext cx="6583680" cy="2931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One Controller, possibly embedded in a Talker or Listener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One or two switches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All media fits on one network link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lang="en-US" sz="2520" b="1" dirty="0" smtClean="0">
                <a:uFill>
                  <a:solidFill>
                    <a:srgbClr val="404040"/>
                  </a:solidFill>
                </a:uFill>
              </a:rPr>
              <a:t>All </a:t>
            </a:r>
            <a:r>
              <a:rPr sz="2520" b="1" dirty="0" smtClean="0">
                <a:uFill>
                  <a:solidFill>
                    <a:srgbClr val="404040"/>
                  </a:solidFill>
                </a:uFill>
              </a:rPr>
              <a:t>media </a:t>
            </a:r>
            <a:r>
              <a:rPr sz="2520" b="1" dirty="0">
                <a:uFill>
                  <a:solidFill>
                    <a:srgbClr val="404040"/>
                  </a:solidFill>
                </a:uFill>
              </a:rPr>
              <a:t>can go </a:t>
            </a:r>
            <a:r>
              <a:rPr lang="en-US" sz="2520" b="1" dirty="0" smtClean="0">
                <a:uFill>
                  <a:solidFill>
                    <a:srgbClr val="404040"/>
                  </a:solidFill>
                </a:uFill>
              </a:rPr>
              <a:t>every</a:t>
            </a:r>
            <a:r>
              <a:rPr sz="2520" b="1" dirty="0" smtClean="0">
                <a:uFill>
                  <a:solidFill>
                    <a:srgbClr val="404040"/>
                  </a:solidFill>
                </a:uFill>
              </a:rPr>
              <a:t>where</a:t>
            </a:r>
            <a:endParaRPr sz="2520" b="1" dirty="0">
              <a:uFill>
                <a:solidFill>
                  <a:srgbClr val="40404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build="p" bldLvl="5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982278" y="282188"/>
            <a:ext cx="6172201" cy="56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 anchor="ctr"/>
          <a:lstStyle>
            <a:lvl1pPr marL="0" marR="0" defTabSz="914400">
              <a:defRPr sz="3200" b="1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700" b="0" dirty="0">
                <a:solidFill>
                  <a:schemeClr val="tx1"/>
                </a:solidFill>
                <a:latin typeface="+mj-lt"/>
              </a:rPr>
              <a:t>Small scale AVB networks (home)</a:t>
            </a:r>
          </a:p>
        </p:txBody>
      </p:sp>
      <p:sp>
        <p:nvSpPr>
          <p:cNvPr id="160" name="Shape 160"/>
          <p:cNvSpPr/>
          <p:nvPr/>
        </p:nvSpPr>
        <p:spPr>
          <a:xfrm>
            <a:off x="1280160" y="934201"/>
            <a:ext cx="6583680" cy="3275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100baseT Ethernet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4 AVB Talker devices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8 channels per stream (48 kHz)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1 stream per AVB Talker device (8 ch)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4 media streams + 1 media clock stream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32 channels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74 688 000 bps</a:t>
            </a:r>
          </a:p>
        </p:txBody>
      </p:sp>
    </p:spTree>
    <p:extLst>
      <p:ext uri="{BB962C8B-B14F-4D97-AF65-F5344CB8AC3E}">
        <p14:creationId xmlns:p14="http://schemas.microsoft.com/office/powerpoint/2010/main" val="1113502215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build="p" bldLvl="5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982278" y="140421"/>
            <a:ext cx="6172201" cy="56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 anchor="ctr"/>
          <a:lstStyle>
            <a:lvl1pPr marL="0" marR="0" defTabSz="914400">
              <a:defRPr sz="3200" b="1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700" b="0" dirty="0">
                <a:latin typeface="+mj-lt"/>
              </a:rPr>
              <a:t>Small scale AVB network (studio)</a:t>
            </a:r>
          </a:p>
        </p:txBody>
      </p:sp>
      <p:sp>
        <p:nvSpPr>
          <p:cNvPr id="164" name="Shape 164"/>
          <p:cNvSpPr/>
          <p:nvPr/>
        </p:nvSpPr>
        <p:spPr>
          <a:xfrm>
            <a:off x="1280160" y="809076"/>
            <a:ext cx="6583680" cy="3525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Gigabit Ethernet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One 24 port switch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14 AVB Talker devices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8 channels per stream (48 kHz)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3 streams per AVB Talker device (24 ch)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42 media streams + 1 media clock stream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336 channels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724 032 000 bps</a:t>
            </a:r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build="p" bldLvl="5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982278" y="268012"/>
            <a:ext cx="6172201" cy="56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 anchor="ctr"/>
          <a:lstStyle>
            <a:lvl1pPr marL="0" marR="0" defTabSz="914400">
              <a:defRPr sz="3200" b="1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700" b="0" dirty="0">
                <a:latin typeface="+mj-lt"/>
              </a:rPr>
              <a:t>Medium scale AVB Networks</a:t>
            </a:r>
          </a:p>
        </p:txBody>
      </p:sp>
      <p:sp>
        <p:nvSpPr>
          <p:cNvPr id="168" name="Shape 168"/>
          <p:cNvSpPr/>
          <p:nvPr/>
        </p:nvSpPr>
        <p:spPr>
          <a:xfrm>
            <a:off x="1143421" y="1105853"/>
            <a:ext cx="7068144" cy="3275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Live theatre / musical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Live concert 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One or two Controllers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Multiple 24 port switches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Mostly Gigabit Ethernet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One 10 Gigabit Ethernet Fibre link for long runs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lang="en-US" sz="2520" b="1" dirty="0" smtClean="0">
                <a:uFill>
                  <a:solidFill>
                    <a:srgbClr val="404040"/>
                  </a:solidFill>
                </a:uFill>
              </a:rPr>
              <a:t>All </a:t>
            </a:r>
            <a:r>
              <a:rPr lang="en-US" sz="2520" b="1" dirty="0">
                <a:uFill>
                  <a:solidFill>
                    <a:srgbClr val="404040"/>
                  </a:solidFill>
                </a:uFill>
              </a:rPr>
              <a:t>m</a:t>
            </a:r>
            <a:r>
              <a:rPr sz="2520" b="1" dirty="0" smtClean="0">
                <a:uFill>
                  <a:solidFill>
                    <a:srgbClr val="404040"/>
                  </a:solidFill>
                </a:uFill>
              </a:rPr>
              <a:t>edia </a:t>
            </a:r>
            <a:r>
              <a:rPr sz="2520" b="1" dirty="0">
                <a:uFill>
                  <a:solidFill>
                    <a:srgbClr val="404040"/>
                  </a:solidFill>
                </a:uFill>
              </a:rPr>
              <a:t>does not fit on just one link</a:t>
            </a:r>
          </a:p>
        </p:txBody>
      </p:sp>
    </p:spTree>
    <p:extLst>
      <p:ext uri="{BB962C8B-B14F-4D97-AF65-F5344CB8AC3E}">
        <p14:creationId xmlns:p14="http://schemas.microsoft.com/office/powerpoint/2010/main" val="777720504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 build="p" bldLvl="5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982278" y="303454"/>
            <a:ext cx="6172201" cy="56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 anchor="ctr"/>
          <a:lstStyle>
            <a:lvl1pPr marL="0" marR="0" defTabSz="914400">
              <a:defRPr sz="3200" b="1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700" b="0" dirty="0">
                <a:latin typeface="+mj-lt"/>
              </a:rPr>
              <a:t>Medium scale AVB networks</a:t>
            </a:r>
          </a:p>
        </p:txBody>
      </p:sp>
      <p:sp>
        <p:nvSpPr>
          <p:cNvPr id="172" name="Shape 172"/>
          <p:cNvSpPr/>
          <p:nvPr/>
        </p:nvSpPr>
        <p:spPr>
          <a:xfrm>
            <a:off x="1280160" y="1105853"/>
            <a:ext cx="6583680" cy="2931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50 AVB Talker Devices, each with multiple stream sources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50 AVB Listener Devices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150 talker stream sources (48 or 96 kHz)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200 listener stream sinks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build="p" bldLvl="5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982278" y="239658"/>
            <a:ext cx="6172201" cy="56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 anchor="ctr"/>
          <a:lstStyle>
            <a:lvl1pPr marL="0" marR="0" defTabSz="914400">
              <a:defRPr sz="3200" b="1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700" b="0" dirty="0">
                <a:latin typeface="+mj-lt"/>
              </a:rPr>
              <a:t>Medium scale AVB networks</a:t>
            </a:r>
          </a:p>
        </p:txBody>
      </p:sp>
      <p:sp>
        <p:nvSpPr>
          <p:cNvPr id="176" name="Shape 176"/>
          <p:cNvSpPr/>
          <p:nvPr/>
        </p:nvSpPr>
        <p:spPr>
          <a:xfrm>
            <a:off x="1280160" y="1105853"/>
            <a:ext cx="6583680" cy="2931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8 channels per stream (48 kHz)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3 streams per AVB Talker device (24 ch)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150 media streams + 1 clock stream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1200 channels: 2 569 536 000 bps</a:t>
            </a:r>
          </a:p>
        </p:txBody>
      </p:sp>
    </p:spTree>
    <p:extLst>
      <p:ext uri="{BB962C8B-B14F-4D97-AF65-F5344CB8AC3E}">
        <p14:creationId xmlns:p14="http://schemas.microsoft.com/office/powerpoint/2010/main" val="1722060049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Deploying Large Scale AVB Networks</a:t>
            </a:r>
          </a:p>
        </p:txBody>
      </p:sp>
      <p:sp>
        <p:nvSpPr>
          <p:cNvPr id="54" name="Shape 54"/>
          <p:cNvSpPr/>
          <p:nvPr/>
        </p:nvSpPr>
        <p:spPr>
          <a:xfrm>
            <a:off x="1050877" y="2320291"/>
            <a:ext cx="7224443" cy="33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marL="0" marR="0">
              <a:defRPr b="1"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160" b="0" dirty="0"/>
              <a:t>What does putting audio/video on a network mean to me?</a:t>
            </a:r>
          </a:p>
        </p:txBody>
      </p:sp>
    </p:spTree>
    <p:extLst>
      <p:ext uri="{BB962C8B-B14F-4D97-AF65-F5344CB8AC3E}">
        <p14:creationId xmlns:p14="http://schemas.microsoft.com/office/powerpoint/2010/main" val="235649157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982278" y="345984"/>
            <a:ext cx="6172201" cy="75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 anchor="ctr"/>
          <a:lstStyle>
            <a:lvl1pPr marL="0" marR="0" defTabSz="914400">
              <a:defRPr sz="3200" b="1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800" b="0" dirty="0">
                <a:latin typeface="+mj-lt"/>
              </a:rPr>
              <a:t>Medium scale AVB networks</a:t>
            </a:r>
            <a:r>
              <a:rPr lang="en-US" sz="2800" b="0" dirty="0">
                <a:latin typeface="+mj-lt"/>
              </a:rPr>
              <a:t> </a:t>
            </a:r>
            <a:r>
              <a:rPr lang="en-US" sz="2800" b="0">
                <a:latin typeface="+mj-lt"/>
              </a:rPr>
              <a:t>– </a:t>
            </a:r>
            <a:endParaRPr lang="en-US" sz="2800" b="0" smtClean="0">
              <a:latin typeface="+mj-lt"/>
            </a:endParaRPr>
          </a:p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800" b="0" dirty="0" smtClean="0">
                <a:latin typeface="+mj-lt"/>
              </a:rPr>
              <a:t>Real </a:t>
            </a:r>
            <a:r>
              <a:rPr lang="en-US" sz="2800" b="0" dirty="0">
                <a:latin typeface="+mj-lt"/>
              </a:rPr>
              <a:t>Example</a:t>
            </a:r>
            <a:endParaRPr sz="2800" b="0" dirty="0">
              <a:latin typeface="+mj-lt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1280160" y="1105852"/>
            <a:ext cx="6583680" cy="3268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endParaRPr lang="en-US" dirty="0" smtClean="0">
              <a:uFill>
                <a:solidFill>
                  <a:srgbClr val="404040"/>
                </a:solidFill>
              </a:uFill>
            </a:endParaRP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lang="en-US" dirty="0" smtClean="0">
                <a:uFill>
                  <a:solidFill>
                    <a:srgbClr val="404040"/>
                  </a:solidFill>
                </a:uFill>
              </a:rPr>
              <a:t>8 </a:t>
            </a:r>
            <a:r>
              <a:rPr lang="en-US" dirty="0">
                <a:uFill>
                  <a:solidFill>
                    <a:srgbClr val="404040"/>
                  </a:solidFill>
                </a:uFill>
              </a:rPr>
              <a:t>Switches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lang="en-US" dirty="0">
                <a:uFill>
                  <a:solidFill>
                    <a:srgbClr val="404040"/>
                  </a:solidFill>
                </a:uFill>
              </a:rPr>
              <a:t>40 various AVB modules including I/O, Processing, and Media playback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lang="en-US" dirty="0">
                <a:uFill>
                  <a:solidFill>
                    <a:srgbClr val="404040"/>
                  </a:solidFill>
                </a:uFill>
              </a:rPr>
              <a:t>The Following graph was automatically generated by an AVDECC Controller querying the “802.1AS PATH” to the Grand Master of each module.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lang="en-US" dirty="0">
                <a:uFill>
                  <a:solidFill>
                    <a:srgbClr val="404040"/>
                  </a:solidFill>
                </a:uFill>
              </a:rPr>
              <a:t>The path includes the switches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lang="en-US" dirty="0">
                <a:uFill>
                  <a:solidFill>
                    <a:srgbClr val="404040"/>
                  </a:solidFill>
                </a:uFill>
              </a:rPr>
              <a:t>The green dot is the Grand Master device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endParaRPr dirty="0">
              <a:uFill>
                <a:solidFill>
                  <a:srgbClr val="40404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455590964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build="p" bldLvl="5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982278" y="140421"/>
            <a:ext cx="6172201" cy="56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 anchor="ctr"/>
          <a:lstStyle>
            <a:lvl1pPr marL="0" marR="0" defTabSz="914400">
              <a:defRPr sz="3200" b="1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endParaRPr sz="27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1280160" y="1105853"/>
            <a:ext cx="6583680" cy="475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endParaRPr sz="2520" dirty="0">
              <a:uFill>
                <a:solidFill>
                  <a:srgbClr val="404040"/>
                </a:solidFill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4" y="805721"/>
            <a:ext cx="5129562" cy="43377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366" y="1825222"/>
            <a:ext cx="1875608" cy="183742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marL="36575" marR="36575" defTabSz="411480" fontAlgn="auto" latinLnBrk="1" hangingPunct="0">
              <a:spcBef>
                <a:spcPts val="0"/>
              </a:spcBef>
              <a:spcAft>
                <a:spcPts val="0"/>
              </a:spcAft>
            </a:pPr>
            <a:r>
              <a:rPr lang="en-US" sz="1620" dirty="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AVB Network graph</a:t>
            </a:r>
          </a:p>
          <a:p>
            <a:pPr marL="36575" marR="36575" defTabSz="411480" fontAlgn="auto" latinLnBrk="1" hangingPunct="0">
              <a:spcBef>
                <a:spcPts val="0"/>
              </a:spcBef>
              <a:spcAft>
                <a:spcPts val="0"/>
              </a:spcAft>
            </a:pPr>
            <a:r>
              <a:rPr lang="en-US" sz="1620" dirty="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generated from </a:t>
            </a:r>
          </a:p>
          <a:p>
            <a:pPr marL="36575" marR="36575" defTabSz="411480" fontAlgn="auto" latinLnBrk="1" hangingPunct="0">
              <a:spcBef>
                <a:spcPts val="0"/>
              </a:spcBef>
              <a:spcAft>
                <a:spcPts val="0"/>
              </a:spcAft>
            </a:pPr>
            <a:r>
              <a:rPr lang="en-US" sz="1620" dirty="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802.1AS path </a:t>
            </a:r>
          </a:p>
          <a:p>
            <a:pPr marL="36575" marR="36575" defTabSz="411480" fontAlgn="auto" latinLnBrk="1" hangingPunct="0">
              <a:spcBef>
                <a:spcPts val="0"/>
              </a:spcBef>
              <a:spcAft>
                <a:spcPts val="0"/>
              </a:spcAft>
            </a:pPr>
            <a:r>
              <a:rPr lang="en-US" sz="1620" dirty="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as reported by</a:t>
            </a:r>
          </a:p>
          <a:p>
            <a:pPr marL="36575" marR="36575" defTabSz="411480" fontAlgn="auto" latinLnBrk="1" hangingPunct="0">
              <a:spcBef>
                <a:spcPts val="0"/>
              </a:spcBef>
              <a:spcAft>
                <a:spcPts val="0"/>
              </a:spcAft>
            </a:pPr>
            <a:r>
              <a:rPr lang="en-US" sz="1620" dirty="0">
                <a:uFill>
                  <a:solidFill>
                    <a:srgbClr val="000000"/>
                  </a:solidFill>
                </a:uFill>
              </a:rPr>
              <a:t>Each AVDECC </a:t>
            </a:r>
          </a:p>
          <a:p>
            <a:pPr marL="36575" marR="36575" defTabSz="411480" fontAlgn="auto" latinLnBrk="1" hangingPunct="0">
              <a:spcBef>
                <a:spcPts val="0"/>
              </a:spcBef>
              <a:spcAft>
                <a:spcPts val="0"/>
              </a:spcAft>
            </a:pPr>
            <a:r>
              <a:rPr lang="en-US" sz="1620" dirty="0">
                <a:uFill>
                  <a:solidFill>
                    <a:srgbClr val="000000"/>
                  </a:solidFill>
                </a:uFill>
              </a:rPr>
              <a:t>entity on the </a:t>
            </a:r>
          </a:p>
          <a:p>
            <a:pPr marL="36575" marR="36575" defTabSz="411480" fontAlgn="auto" latinLnBrk="1" hangingPunct="0">
              <a:spcBef>
                <a:spcPts val="0"/>
              </a:spcBef>
              <a:spcAft>
                <a:spcPts val="0"/>
              </a:spcAft>
            </a:pPr>
            <a:r>
              <a:rPr lang="en-US" sz="1620" dirty="0">
                <a:uFill>
                  <a:solidFill>
                    <a:srgbClr val="000000"/>
                  </a:solidFill>
                </a:uFill>
              </a:rPr>
              <a:t>network</a:t>
            </a:r>
            <a:endParaRPr lang="en-US" sz="1620" dirty="0">
              <a:uFill>
                <a:solidFill>
                  <a:srgbClr val="000000"/>
                </a:solidFill>
              </a:u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298285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build="p" bldLvl="5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xfrm>
            <a:off x="868680" y="2194560"/>
            <a:ext cx="7406640" cy="75438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700" b="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Second Question Period</a:t>
            </a:r>
          </a:p>
        </p:txBody>
      </p:sp>
      <p:sp>
        <p:nvSpPr>
          <p:cNvPr id="180" name="Shape 180"/>
          <p:cNvSpPr/>
          <p:nvPr/>
        </p:nvSpPr>
        <p:spPr>
          <a:xfrm>
            <a:off x="1280160" y="1105853"/>
            <a:ext cx="6583680" cy="2931795"/>
          </a:xfrm>
          <a:prstGeom prst="rect">
            <a:avLst/>
          </a:prstGeom>
          <a:ln w="12700">
            <a:miter lim="400000"/>
          </a:ln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3200">
                <a:uFill>
                  <a:solidFill>
                    <a:srgbClr val="404040"/>
                  </a:solidFill>
                </a:uFill>
              </a:defRPr>
            </a:pPr>
            <a:endParaRPr sz="2880"/>
          </a:p>
        </p:txBody>
      </p:sp>
    </p:spTree>
    <p:extLst>
      <p:ext uri="{BB962C8B-B14F-4D97-AF65-F5344CB8AC3E}">
        <p14:creationId xmlns:p14="http://schemas.microsoft.com/office/powerpoint/2010/main" val="70636429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982278" y="140421"/>
            <a:ext cx="6172201" cy="56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 anchor="ctr"/>
          <a:lstStyle>
            <a:lvl1pPr marL="0" marR="0" defTabSz="914400">
              <a:defRPr sz="3200" b="1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700" b="0" dirty="0">
                <a:latin typeface="+mj-lt"/>
              </a:rPr>
              <a:t>Large</a:t>
            </a:r>
            <a:r>
              <a:rPr sz="2520" b="0" dirty="0"/>
              <a:t> scale AVB Networks</a:t>
            </a:r>
          </a:p>
        </p:txBody>
      </p:sp>
      <p:sp>
        <p:nvSpPr>
          <p:cNvPr id="186" name="Shape 186"/>
          <p:cNvSpPr/>
          <p:nvPr/>
        </p:nvSpPr>
        <p:spPr>
          <a:xfrm>
            <a:off x="3123120" y="1640093"/>
            <a:ext cx="2897761" cy="1863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880" dirty="0">
                <a:uFill>
                  <a:solidFill>
                    <a:srgbClr val="404040"/>
                  </a:solidFill>
                </a:uFill>
              </a:rPr>
              <a:t>Spectacular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880" dirty="0">
                <a:uFill>
                  <a:solidFill>
                    <a:srgbClr val="404040"/>
                  </a:solidFill>
                </a:uFill>
              </a:rPr>
              <a:t>Theme Park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880" dirty="0">
                <a:uFill>
                  <a:solidFill>
                    <a:srgbClr val="404040"/>
                  </a:solidFill>
                </a:uFill>
              </a:rPr>
              <a:t>Airport</a:t>
            </a:r>
          </a:p>
        </p:txBody>
      </p:sp>
    </p:spTree>
    <p:extLst>
      <p:ext uri="{BB962C8B-B14F-4D97-AF65-F5344CB8AC3E}">
        <p14:creationId xmlns:p14="http://schemas.microsoft.com/office/powerpoint/2010/main" val="1472576335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build="p" bldLvl="5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966888" y="269343"/>
            <a:ext cx="6172201" cy="56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 anchor="ctr"/>
          <a:lstStyle>
            <a:lvl1pPr marL="0" marR="0" defTabSz="914400">
              <a:defRPr sz="3200" b="1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700" b="0" dirty="0">
                <a:latin typeface="+mj-lt"/>
              </a:rPr>
              <a:t>Large</a:t>
            </a:r>
            <a:r>
              <a:rPr sz="2520" b="0" dirty="0">
                <a:latin typeface="+mj-lt"/>
              </a:rPr>
              <a:t> Scale AVB Networks </a:t>
            </a:r>
            <a:endParaRPr lang="en-US" sz="2520" b="0" dirty="0" smtClean="0">
              <a:latin typeface="+mj-lt"/>
            </a:endParaRPr>
          </a:p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520" b="0" dirty="0" smtClean="0">
                <a:latin typeface="+mj-lt"/>
              </a:rPr>
              <a:t>(</a:t>
            </a:r>
            <a:r>
              <a:rPr sz="2520" b="0" dirty="0">
                <a:latin typeface="+mj-lt"/>
              </a:rPr>
              <a:t>Theme park/Spectacular)</a:t>
            </a:r>
          </a:p>
        </p:txBody>
      </p:sp>
      <p:sp>
        <p:nvSpPr>
          <p:cNvPr id="190" name="Shape 190"/>
          <p:cNvSpPr/>
          <p:nvPr/>
        </p:nvSpPr>
        <p:spPr>
          <a:xfrm>
            <a:off x="966888" y="903742"/>
            <a:ext cx="7210224" cy="3525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1980" dirty="0">
                <a:uFill>
                  <a:solidFill>
                    <a:srgbClr val="404040"/>
                  </a:solidFill>
                </a:uFill>
              </a:rPr>
              <a:t>Multiple controllers with redundancy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1980" dirty="0">
                <a:uFill>
                  <a:solidFill>
                    <a:srgbClr val="404040"/>
                  </a:solidFill>
                </a:uFill>
              </a:rPr>
              <a:t>Multiple network server rooms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1980" dirty="0">
                <a:uFill>
                  <a:solidFill>
                    <a:srgbClr val="404040"/>
                  </a:solidFill>
                </a:uFill>
              </a:rPr>
              <a:t>Multiple performance and audience areas with some shared audio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1980" dirty="0">
                <a:uFill>
                  <a:solidFill>
                    <a:srgbClr val="404040"/>
                  </a:solidFill>
                </a:uFill>
              </a:rPr>
              <a:t>Gigabit and 10 Gigabit links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1980" dirty="0">
                <a:uFill>
                  <a:solidFill>
                    <a:srgbClr val="404040"/>
                  </a:solidFill>
                </a:uFill>
              </a:rPr>
              <a:t>up to 1000 talker devices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1980" dirty="0">
                <a:uFill>
                  <a:solidFill>
                    <a:srgbClr val="404040"/>
                  </a:solidFill>
                </a:uFill>
              </a:rPr>
              <a:t>up to 2000 streams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1980" dirty="0">
                <a:uFill>
                  <a:solidFill>
                    <a:srgbClr val="404040"/>
                  </a:solidFill>
                </a:uFill>
              </a:rPr>
              <a:t>up to 1000 listener devices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1980" dirty="0">
                <a:uFill>
                  <a:solidFill>
                    <a:srgbClr val="404040"/>
                  </a:solidFill>
                </a:uFill>
              </a:rPr>
              <a:t>48 kHz, 8 ch * 2000 streams = 16000 channels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1980" dirty="0">
                <a:uFill>
                  <a:solidFill>
                    <a:srgbClr val="404040"/>
                  </a:solidFill>
                </a:uFill>
              </a:rPr>
              <a:t>34 182 336 000 bps network bandwidth for media</a:t>
            </a:r>
          </a:p>
        </p:txBody>
      </p:sp>
    </p:spTree>
    <p:extLst>
      <p:ext uri="{BB962C8B-B14F-4D97-AF65-F5344CB8AC3E}">
        <p14:creationId xmlns:p14="http://schemas.microsoft.com/office/powerpoint/2010/main" val="402903177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build="p" bldLvl="5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Deploying Large Scale AVB Networks</a:t>
            </a:r>
          </a:p>
        </p:txBody>
      </p:sp>
      <p:sp>
        <p:nvSpPr>
          <p:cNvPr id="194" name="Shape 194"/>
          <p:cNvSpPr/>
          <p:nvPr/>
        </p:nvSpPr>
        <p:spPr>
          <a:xfrm>
            <a:off x="1885950" y="2194561"/>
            <a:ext cx="5302734" cy="664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800">
                <a:uFillTx/>
              </a:defRPr>
            </a:pPr>
            <a:r>
              <a:rPr sz="2160">
                <a:latin typeface="Helvetica"/>
                <a:ea typeface="Helvetica"/>
                <a:cs typeface="Helvetica"/>
                <a:sym typeface="Helvetica"/>
              </a:rPr>
              <a:t>What issues exist on a large scale network </a:t>
            </a:r>
          </a:p>
          <a:p>
            <a:pPr>
              <a:defRPr sz="1800">
                <a:uFillTx/>
              </a:defRPr>
            </a:pPr>
            <a:r>
              <a:rPr sz="2160">
                <a:latin typeface="Helvetica"/>
                <a:ea typeface="Helvetica"/>
                <a:cs typeface="Helvetica"/>
                <a:sym typeface="Helvetica"/>
              </a:rPr>
              <a:t>that do not exist at a smaller scale?</a:t>
            </a:r>
          </a:p>
        </p:txBody>
      </p:sp>
    </p:spTree>
    <p:extLst>
      <p:ext uri="{BB962C8B-B14F-4D97-AF65-F5344CB8AC3E}">
        <p14:creationId xmlns:p14="http://schemas.microsoft.com/office/powerpoint/2010/main" val="1329202900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814755" y="537310"/>
            <a:ext cx="6172201" cy="56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 anchor="ctr"/>
          <a:lstStyle>
            <a:lvl1pPr marL="0" marR="0" defTabSz="914400">
              <a:defRPr sz="3200" b="1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700" b="0" dirty="0">
                <a:latin typeface="+mj-lt"/>
              </a:rPr>
              <a:t>Considerations for Large Scale AVB Networks</a:t>
            </a:r>
          </a:p>
        </p:txBody>
      </p:sp>
      <p:sp>
        <p:nvSpPr>
          <p:cNvPr id="198" name="Shape 198"/>
          <p:cNvSpPr/>
          <p:nvPr/>
        </p:nvSpPr>
        <p:spPr>
          <a:xfrm>
            <a:off x="1389128" y="1277504"/>
            <a:ext cx="6377175" cy="2588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lang="en-US" sz="2520" dirty="0" smtClean="0">
                <a:uFill>
                  <a:solidFill>
                    <a:srgbClr val="404040"/>
                  </a:solidFill>
                </a:uFill>
              </a:rPr>
              <a:t>Legacy Traffic Broadcast Domain Limitations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 smtClean="0">
                <a:uFill>
                  <a:solidFill>
                    <a:srgbClr val="404040"/>
                  </a:solidFill>
                </a:uFill>
              </a:rPr>
              <a:t>Multicast </a:t>
            </a:r>
            <a:r>
              <a:rPr sz="2520" dirty="0">
                <a:uFill>
                  <a:solidFill>
                    <a:srgbClr val="404040"/>
                  </a:solidFill>
                </a:uFill>
              </a:rPr>
              <a:t>group limits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Switch backplane limits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Stream Reservation Protocol “attribute packing</a:t>
            </a:r>
            <a:r>
              <a:rPr sz="2520" dirty="0" smtClean="0">
                <a:uFill>
                  <a:solidFill>
                    <a:srgbClr val="404040"/>
                  </a:solidFill>
                </a:uFill>
              </a:rPr>
              <a:t>”</a:t>
            </a:r>
            <a:endParaRPr lang="en-US" sz="2520" dirty="0" smtClean="0">
              <a:uFill>
                <a:solidFill>
                  <a:srgbClr val="404040"/>
                </a:solidFill>
              </a:uFill>
            </a:endParaRP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lang="en-US" sz="2520" dirty="0" smtClean="0">
                <a:uFill>
                  <a:solidFill>
                    <a:srgbClr val="404040"/>
                  </a:solidFill>
                </a:uFill>
              </a:rPr>
              <a:t>Management CPU Limitations</a:t>
            </a:r>
            <a:endParaRPr sz="2520" dirty="0">
              <a:uFill>
                <a:solidFill>
                  <a:srgbClr val="40404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503885238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build="p" bldLvl="5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814755" y="537310"/>
            <a:ext cx="6828512" cy="56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 anchor="ctr"/>
          <a:lstStyle>
            <a:lvl1pPr marL="0" marR="0" defTabSz="914400">
              <a:defRPr sz="3200" b="1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</a:defRPr>
            </a:lvl1pPr>
          </a:lstStyle>
          <a:p>
            <a:pPr defTabSz="822960">
              <a:spcBef>
                <a:spcPts val="630"/>
              </a:spcBef>
              <a:buSzPct val="100000"/>
              <a:defRPr sz="1800">
                <a:uFillTx/>
              </a:defRPr>
            </a:pPr>
            <a:r>
              <a:rPr lang="en-US" sz="2800" b="0" dirty="0">
                <a:solidFill>
                  <a:schemeClr val="tx1"/>
                </a:solidFill>
              </a:rPr>
              <a:t>Legacy Traffic Broadcast Domain </a:t>
            </a:r>
            <a:r>
              <a:rPr lang="en-US" sz="2800" b="0" dirty="0" smtClean="0">
                <a:solidFill>
                  <a:schemeClr val="tx1"/>
                </a:solidFill>
              </a:rPr>
              <a:t>Limitations</a:t>
            </a:r>
            <a:endParaRPr lang="en-US" sz="2800" b="0" dirty="0">
              <a:solidFill>
                <a:schemeClr val="tx1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389128" y="1277504"/>
            <a:ext cx="6377175" cy="2588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endParaRPr sz="2520" dirty="0">
              <a:uFill>
                <a:solidFill>
                  <a:srgbClr val="404040"/>
                </a:solidFill>
              </a:uFill>
            </a:endParaRPr>
          </a:p>
        </p:txBody>
      </p:sp>
      <p:sp>
        <p:nvSpPr>
          <p:cNvPr id="5" name="Shape 202"/>
          <p:cNvSpPr/>
          <p:nvPr/>
        </p:nvSpPr>
        <p:spPr>
          <a:xfrm>
            <a:off x="1291590" y="1257671"/>
            <a:ext cx="6572250" cy="3371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lang="en-US" sz="2400" dirty="0" smtClean="0">
                <a:uFill>
                  <a:solidFill>
                    <a:srgbClr val="404040"/>
                  </a:solidFill>
                </a:uFill>
              </a:rPr>
              <a:t>Devices with low capability management CPUs are limited in the number of </a:t>
            </a:r>
            <a:r>
              <a:rPr lang="en-US" sz="2400" dirty="0">
                <a:uFill>
                  <a:solidFill>
                    <a:srgbClr val="404040"/>
                  </a:solidFill>
                </a:uFill>
              </a:rPr>
              <a:t>E</a:t>
            </a:r>
            <a:r>
              <a:rPr lang="en-US" sz="2400" dirty="0" smtClean="0">
                <a:uFill>
                  <a:solidFill>
                    <a:srgbClr val="404040"/>
                  </a:solidFill>
                </a:uFill>
              </a:rPr>
              <a:t>thernet frames they can handle receiving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lang="en-US" sz="2400" dirty="0" smtClean="0">
                <a:uFill>
                  <a:solidFill>
                    <a:srgbClr val="404040"/>
                  </a:solidFill>
                </a:uFill>
              </a:rPr>
              <a:t>As more devices are added to one broadcast domain, legacy broadcast traffic may adversely affect management CPUs of these devices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lang="en-US" sz="2400" dirty="0" smtClean="0">
                <a:uFill>
                  <a:solidFill>
                    <a:srgbClr val="404040"/>
                  </a:solidFill>
                </a:uFill>
              </a:rPr>
              <a:t>A reasonable limit is 300 devices per legacy broadcast domain</a:t>
            </a:r>
          </a:p>
        </p:txBody>
      </p:sp>
    </p:spTree>
    <p:extLst>
      <p:ext uri="{BB962C8B-B14F-4D97-AF65-F5344CB8AC3E}">
        <p14:creationId xmlns:p14="http://schemas.microsoft.com/office/powerpoint/2010/main" val="590335821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build="p" bldLvl="5" animBg="1" advAuto="0"/>
      <p:bldP spid="5" grpId="0" build="p" bldLvl="5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814755" y="537310"/>
            <a:ext cx="6828512" cy="56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 anchor="ctr"/>
          <a:lstStyle>
            <a:lvl1pPr marL="0" marR="0" defTabSz="914400">
              <a:defRPr sz="3200" b="1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</a:defRPr>
            </a:lvl1pPr>
          </a:lstStyle>
          <a:p>
            <a:pPr defTabSz="822960">
              <a:spcBef>
                <a:spcPts val="630"/>
              </a:spcBef>
              <a:buSzPct val="100000"/>
              <a:defRPr sz="1800">
                <a:uFillTx/>
              </a:defRPr>
            </a:pPr>
            <a:r>
              <a:rPr lang="en-US" sz="2800" b="0" dirty="0">
                <a:solidFill>
                  <a:schemeClr val="tx1"/>
                </a:solidFill>
              </a:rPr>
              <a:t>Legacy Traffic Broadcast Domain </a:t>
            </a:r>
            <a:r>
              <a:rPr lang="en-US" sz="2800" b="0" dirty="0" smtClean="0">
                <a:solidFill>
                  <a:schemeClr val="tx1"/>
                </a:solidFill>
              </a:rPr>
              <a:t>Limitations</a:t>
            </a:r>
            <a:endParaRPr lang="en-US" sz="2800" b="0" dirty="0">
              <a:solidFill>
                <a:schemeClr val="tx1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389128" y="1277504"/>
            <a:ext cx="6377175" cy="2588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endParaRPr sz="2520" dirty="0">
              <a:uFill>
                <a:solidFill>
                  <a:srgbClr val="404040"/>
                </a:solidFill>
              </a:uFill>
            </a:endParaRPr>
          </a:p>
        </p:txBody>
      </p:sp>
      <p:sp>
        <p:nvSpPr>
          <p:cNvPr id="5" name="Shape 202"/>
          <p:cNvSpPr/>
          <p:nvPr/>
        </p:nvSpPr>
        <p:spPr>
          <a:xfrm>
            <a:off x="1291590" y="1257671"/>
            <a:ext cx="6572250" cy="3371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lang="en-US" sz="2000" dirty="0" smtClean="0">
                <a:uFill>
                  <a:solidFill>
                    <a:srgbClr val="404040"/>
                  </a:solidFill>
                </a:uFill>
              </a:rPr>
              <a:t>The network can split into different VLANs for management messages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lang="en-US" sz="2000" dirty="0" smtClean="0">
                <a:uFill>
                  <a:solidFill>
                    <a:srgbClr val="404040"/>
                  </a:solidFill>
                </a:uFill>
              </a:rPr>
              <a:t>Higher capability devices can join multiple VLANs in order for them to participate with devices in many VLANs at once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lang="en-US" sz="2000" dirty="0" smtClean="0">
                <a:uFill>
                  <a:solidFill>
                    <a:srgbClr val="404040"/>
                  </a:solidFill>
                </a:uFill>
              </a:rPr>
              <a:t>Stream Reservation Attributes span VLANs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lang="en-US" sz="2000" dirty="0" smtClean="0">
                <a:uFill>
                  <a:solidFill>
                    <a:srgbClr val="404040"/>
                  </a:solidFill>
                </a:uFill>
              </a:rPr>
              <a:t>Devices in different management VLANs can participate with Streams in multiple VLANs at the same time</a:t>
            </a:r>
            <a:endParaRPr lang="en-US" sz="2000" dirty="0">
              <a:uFill>
                <a:solidFill>
                  <a:srgbClr val="404040"/>
                </a:solidFill>
              </a:uFill>
            </a:endParaRP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lang="en-US" sz="2000" dirty="0" smtClean="0">
                <a:uFill>
                  <a:solidFill>
                    <a:srgbClr val="404040"/>
                  </a:solidFill>
                </a:uFill>
              </a:rPr>
              <a:t>For larger networks, it is reasonable to partition the network into different subnets and use devices capable of routing media between subnets</a:t>
            </a:r>
          </a:p>
        </p:txBody>
      </p:sp>
    </p:spTree>
    <p:extLst>
      <p:ext uri="{BB962C8B-B14F-4D97-AF65-F5344CB8AC3E}">
        <p14:creationId xmlns:p14="http://schemas.microsoft.com/office/powerpoint/2010/main" val="1262486766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build="p" bldLvl="5" animBg="1" advAuto="0"/>
      <p:bldP spid="5" grpId="0" build="p" bldLvl="5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926437" y="362902"/>
            <a:ext cx="6172201" cy="56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 anchor="ctr"/>
          <a:lstStyle>
            <a:lvl1pPr marL="0" marR="0" defTabSz="914400">
              <a:defRPr sz="3200" b="1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700" b="0" dirty="0">
                <a:latin typeface="+mj-lt"/>
              </a:rPr>
              <a:t>Multicast group limits</a:t>
            </a:r>
          </a:p>
        </p:txBody>
      </p:sp>
      <p:sp>
        <p:nvSpPr>
          <p:cNvPr id="202" name="Shape 202"/>
          <p:cNvSpPr/>
          <p:nvPr/>
        </p:nvSpPr>
        <p:spPr>
          <a:xfrm>
            <a:off x="1291590" y="1257671"/>
            <a:ext cx="6572250" cy="2628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AVB streams are multicast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Some enterprise switches have a limit of 1,000 multicast groups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Some have a limit of 4,000</a:t>
            </a:r>
          </a:p>
        </p:txBody>
      </p:sp>
    </p:spTree>
    <p:extLst>
      <p:ext uri="{BB962C8B-B14F-4D97-AF65-F5344CB8AC3E}">
        <p14:creationId xmlns:p14="http://schemas.microsoft.com/office/powerpoint/2010/main" val="1219407971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02">
                                            <p:txEl>
                                              <p:charRg st="117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02">
                                            <p:txEl>
                                              <p:charRg st="117" end="1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build="p" bldLvl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Deploying Large Scale AVB Networks</a:t>
            </a:r>
          </a:p>
        </p:txBody>
      </p:sp>
      <p:sp>
        <p:nvSpPr>
          <p:cNvPr id="60" name="Shape 60"/>
          <p:cNvSpPr/>
          <p:nvPr/>
        </p:nvSpPr>
        <p:spPr>
          <a:xfrm>
            <a:off x="2331720" y="2354581"/>
            <a:ext cx="4416274" cy="33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0" marR="0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160"/>
              <a:t>How does media get on a network ?</a:t>
            </a:r>
          </a:p>
        </p:txBody>
      </p:sp>
    </p:spTree>
    <p:extLst>
      <p:ext uri="{BB962C8B-B14F-4D97-AF65-F5344CB8AC3E}">
        <p14:creationId xmlns:p14="http://schemas.microsoft.com/office/powerpoint/2010/main" val="1679895436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919457" y="313435"/>
            <a:ext cx="6172201" cy="56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 anchor="ctr"/>
          <a:lstStyle>
            <a:lvl1pPr marL="0" marR="0" defTabSz="914400">
              <a:defRPr sz="3200" b="1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700" b="0" dirty="0">
                <a:latin typeface="+mj-lt"/>
              </a:rPr>
              <a:t>Switch backplane limits</a:t>
            </a:r>
          </a:p>
        </p:txBody>
      </p:sp>
      <p:sp>
        <p:nvSpPr>
          <p:cNvPr id="206" name="Shape 206"/>
          <p:cNvSpPr/>
          <p:nvPr/>
        </p:nvSpPr>
        <p:spPr>
          <a:xfrm>
            <a:off x="1248076" y="1758508"/>
            <a:ext cx="6715120" cy="2352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>
            <a:lvl1pPr marL="342900" marR="0" indent="-342900" defTabSz="914400">
              <a:spcBef>
                <a:spcPts val="700"/>
              </a:spcBef>
              <a:buSzPct val="100000"/>
              <a:buFont typeface="Arial"/>
              <a:buChar char="•"/>
              <a:defRPr sz="3200">
                <a:uFill>
                  <a:solidFill>
                    <a:srgbClr val="404040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2520" dirty="0"/>
              <a:t>Typically not a problem as “Enterprise” level switches handle wire-speed switching and “backplane bandwidth” and “backplane packets per second”</a:t>
            </a:r>
          </a:p>
        </p:txBody>
      </p:sp>
    </p:spTree>
    <p:extLst>
      <p:ext uri="{BB962C8B-B14F-4D97-AF65-F5344CB8AC3E}">
        <p14:creationId xmlns:p14="http://schemas.microsoft.com/office/powerpoint/2010/main" val="2416949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6">
                                            <p:txEl>
                                              <p:charRg st="144" end="1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6">
                                            <p:txEl>
                                              <p:charRg st="144" end="1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build="p" bldLvl="5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983361" y="443814"/>
            <a:ext cx="6172201" cy="56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 anchor="ctr"/>
          <a:lstStyle>
            <a:lvl1pPr marL="0" marR="0" defTabSz="914400">
              <a:defRPr sz="3200" b="1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700" b="0" dirty="0">
                <a:latin typeface="+mj-lt"/>
              </a:rPr>
              <a:t>SRP Packing</a:t>
            </a:r>
          </a:p>
        </p:txBody>
      </p:sp>
      <p:sp>
        <p:nvSpPr>
          <p:cNvPr id="210" name="Shape 210"/>
          <p:cNvSpPr/>
          <p:nvPr/>
        </p:nvSpPr>
        <p:spPr>
          <a:xfrm>
            <a:off x="1280160" y="1277505"/>
            <a:ext cx="6583680" cy="2931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The Stream Reservation Protocol (SRP) is a distributed database that allows all the bridges and nodes to keep track of all of the stream reservations on the network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For AVB networks larger than 250 Talker devices the information about the streams must be “Packable”</a:t>
            </a:r>
          </a:p>
        </p:txBody>
      </p:sp>
    </p:spTree>
    <p:extLst>
      <p:ext uri="{BB962C8B-B14F-4D97-AF65-F5344CB8AC3E}">
        <p14:creationId xmlns:p14="http://schemas.microsoft.com/office/powerpoint/2010/main" val="12260289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10">
                                            <p:txEl>
                                              <p:charRg st="266" end="2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0">
                                            <p:txEl>
                                              <p:charRg st="266" end="26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build="p" bldLvl="5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912477" y="468488"/>
            <a:ext cx="6961572" cy="56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 anchor="ctr"/>
          <a:lstStyle>
            <a:lvl1pPr marL="0" marR="0" defTabSz="914400">
              <a:defRPr sz="3200" b="1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700" b="0" dirty="0">
                <a:latin typeface="+mj-lt"/>
              </a:rPr>
              <a:t>SRP Talker Attributes are packable when:</a:t>
            </a:r>
          </a:p>
        </p:txBody>
      </p:sp>
      <p:sp>
        <p:nvSpPr>
          <p:cNvPr id="214" name="Shape 214"/>
          <p:cNvSpPr/>
          <p:nvPr/>
        </p:nvSpPr>
        <p:spPr>
          <a:xfrm>
            <a:off x="1320776" y="1563690"/>
            <a:ext cx="6794748" cy="2588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They have the same bandwidth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They have the same latency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The Stream IDs are consecutive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The Destination Addresses are consecutive</a:t>
            </a:r>
          </a:p>
        </p:txBody>
      </p:sp>
    </p:spTree>
    <p:extLst>
      <p:ext uri="{BB962C8B-B14F-4D97-AF65-F5344CB8AC3E}">
        <p14:creationId xmlns:p14="http://schemas.microsoft.com/office/powerpoint/2010/main" val="655495367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14">
                                            <p:txEl>
                                              <p:charRg st="129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4">
                                            <p:txEl>
                                              <p:charRg st="129" end="1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build="p" bldLvl="5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912477" y="468488"/>
            <a:ext cx="6961572" cy="56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 anchor="ctr"/>
          <a:lstStyle>
            <a:lvl1pPr marL="0" marR="0" defTabSz="914400">
              <a:defRPr sz="3200" b="1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2700" b="0" dirty="0" smtClean="0">
                <a:latin typeface="+mj-lt"/>
              </a:rPr>
              <a:t>Management CPU Limitations</a:t>
            </a:r>
            <a:endParaRPr sz="2700" b="0" dirty="0">
              <a:latin typeface="+mj-lt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1320776" y="1563690"/>
            <a:ext cx="6794748" cy="2588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457200" lvl="0" indent="-457200">
              <a:buFont typeface="Arial" charset="0"/>
              <a:buChar char="•"/>
            </a:pPr>
            <a:r>
              <a:rPr lang="en-CA" sz="2400" dirty="0" err="1"/>
              <a:t>gPTP</a:t>
            </a:r>
            <a:r>
              <a:rPr lang="en-CA" sz="2400" dirty="0"/>
              <a:t>,  SRP, IGMP, ICMPv6, FQTSS, and </a:t>
            </a:r>
            <a:r>
              <a:rPr lang="en-CA" sz="2400" dirty="0" err="1"/>
              <a:t>Diffserv</a:t>
            </a:r>
            <a:r>
              <a:rPr lang="en-CA" sz="2400" dirty="0"/>
              <a:t> management all contribute to management CPU usage</a:t>
            </a:r>
          </a:p>
          <a:p>
            <a:pPr marL="457200" lvl="0" indent="-457200">
              <a:buFont typeface="Arial" charset="0"/>
              <a:buChar char="•"/>
            </a:pPr>
            <a:r>
              <a:rPr lang="en-CA" sz="2400" dirty="0"/>
              <a:t>Underpowered management CPUs in switches and routers can cause problems in large scale networks</a:t>
            </a:r>
          </a:p>
        </p:txBody>
      </p:sp>
    </p:spTree>
    <p:extLst>
      <p:ext uri="{BB962C8B-B14F-4D97-AF65-F5344CB8AC3E}">
        <p14:creationId xmlns:p14="http://schemas.microsoft.com/office/powerpoint/2010/main" val="1767405991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build="p" bldLvl="5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3077300" y="2232444"/>
            <a:ext cx="3415218" cy="56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 anchor="ctr"/>
          <a:lstStyle>
            <a:lvl1pPr marL="0" marR="0" defTabSz="914400">
              <a:defRPr sz="3200" b="1">
                <a:solidFill>
                  <a:srgbClr val="FFFFFF"/>
                </a:solidFill>
                <a:uFill>
                  <a:solidFill>
                    <a:srgbClr val="404040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700" b="0" dirty="0">
                <a:latin typeface="+mj-lt"/>
              </a:rPr>
              <a:t>Third Question Period</a:t>
            </a:r>
          </a:p>
        </p:txBody>
      </p:sp>
    </p:spTree>
    <p:extLst>
      <p:ext uri="{BB962C8B-B14F-4D97-AF65-F5344CB8AC3E}">
        <p14:creationId xmlns:p14="http://schemas.microsoft.com/office/powerpoint/2010/main" val="1407392292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Deploying Large Scale AVB Networks</a:t>
            </a:r>
          </a:p>
        </p:txBody>
      </p:sp>
      <p:sp>
        <p:nvSpPr>
          <p:cNvPr id="234" name="Shape 234"/>
          <p:cNvSpPr/>
          <p:nvPr/>
        </p:nvSpPr>
        <p:spPr>
          <a:xfrm>
            <a:off x="3943350" y="2274570"/>
            <a:ext cx="1199046" cy="49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0" marR="0">
              <a:defRPr sz="3600"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240" b="1" dirty="0"/>
              <a:t>ACT 3</a:t>
            </a:r>
          </a:p>
        </p:txBody>
      </p:sp>
    </p:spTree>
    <p:extLst>
      <p:ext uri="{BB962C8B-B14F-4D97-AF65-F5344CB8AC3E}">
        <p14:creationId xmlns:p14="http://schemas.microsoft.com/office/powerpoint/2010/main" val="389040743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700" b="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Deploying Large Scale AVB Networks</a:t>
            </a:r>
          </a:p>
        </p:txBody>
      </p:sp>
      <p:sp>
        <p:nvSpPr>
          <p:cNvPr id="228" name="Shape 228"/>
          <p:cNvSpPr/>
          <p:nvPr/>
        </p:nvSpPr>
        <p:spPr>
          <a:xfrm>
            <a:off x="2912417" y="2360296"/>
            <a:ext cx="3041025" cy="33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0" marR="0">
              <a:defRPr b="1"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160" b="0" dirty="0"/>
              <a:t>Managing AVB Networks</a:t>
            </a:r>
          </a:p>
        </p:txBody>
      </p:sp>
    </p:spTree>
    <p:extLst>
      <p:ext uri="{BB962C8B-B14F-4D97-AF65-F5344CB8AC3E}">
        <p14:creationId xmlns:p14="http://schemas.microsoft.com/office/powerpoint/2010/main" val="1433102829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Deploying Large Scale AVB Networks</a:t>
            </a:r>
          </a:p>
        </p:txBody>
      </p:sp>
      <p:sp>
        <p:nvSpPr>
          <p:cNvPr id="240" name="Shape 240"/>
          <p:cNvSpPr/>
          <p:nvPr/>
        </p:nvSpPr>
        <p:spPr>
          <a:xfrm>
            <a:off x="3056408" y="976669"/>
            <a:ext cx="2984278" cy="33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0" marR="0">
              <a:defRPr b="1"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160"/>
              <a:t>Putting things together...</a:t>
            </a:r>
          </a:p>
        </p:txBody>
      </p:sp>
      <p:sp>
        <p:nvSpPr>
          <p:cNvPr id="241" name="Shape 241"/>
          <p:cNvSpPr/>
          <p:nvPr/>
        </p:nvSpPr>
        <p:spPr>
          <a:xfrm>
            <a:off x="1325850" y="1621868"/>
            <a:ext cx="6794748" cy="2588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>
            <a:lvl1pPr marL="342900" marR="0" indent="-342900" defTabSz="914400">
              <a:spcBef>
                <a:spcPts val="700"/>
              </a:spcBef>
              <a:buSzPct val="100000"/>
              <a:buFont typeface="Arial"/>
              <a:buChar char="•"/>
              <a:defRPr sz="3200">
                <a:uFill>
                  <a:solidFill>
                    <a:srgbClr val="404040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2520" dirty="0"/>
              <a:t>Optimizing media traffic and “legacy Traffic” between nodes with IEEE 1722.1-2013 (AVDECC)</a:t>
            </a:r>
          </a:p>
        </p:txBody>
      </p:sp>
    </p:spTree>
    <p:extLst>
      <p:ext uri="{BB962C8B-B14F-4D97-AF65-F5344CB8AC3E}">
        <p14:creationId xmlns:p14="http://schemas.microsoft.com/office/powerpoint/2010/main" val="1402961682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1">
                                            <p:txEl>
                                              <p:charRg st="91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1">
                                            <p:txEl>
                                              <p:charRg st="91" end="9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build="p" bldLvl="5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IEEE 1722.1-2013 (AVDECC)</a:t>
            </a:r>
          </a:p>
        </p:txBody>
      </p:sp>
      <p:sp>
        <p:nvSpPr>
          <p:cNvPr id="247" name="Shape 247"/>
          <p:cNvSpPr/>
          <p:nvPr/>
        </p:nvSpPr>
        <p:spPr>
          <a:xfrm>
            <a:off x="2445940" y="1056232"/>
            <a:ext cx="4263551" cy="323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800" dirty="0">
                <a:uFill>
                  <a:solidFill>
                    <a:srgbClr val="404040"/>
                  </a:solidFill>
                </a:uFill>
              </a:rPr>
              <a:t>Audio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800" dirty="0">
                <a:uFill>
                  <a:solidFill>
                    <a:srgbClr val="404040"/>
                  </a:solidFill>
                </a:uFill>
              </a:rPr>
              <a:t>Video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800" dirty="0">
                <a:uFill>
                  <a:solidFill>
                    <a:srgbClr val="404040"/>
                  </a:solidFill>
                </a:uFill>
              </a:rPr>
              <a:t>Discovery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800" dirty="0">
                <a:uFill>
                  <a:solidFill>
                    <a:srgbClr val="404040"/>
                  </a:solidFill>
                </a:uFill>
              </a:rPr>
              <a:t>Enumeration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800" dirty="0">
                <a:uFill>
                  <a:solidFill>
                    <a:srgbClr val="404040"/>
                  </a:solidFill>
                </a:uFill>
              </a:rPr>
              <a:t>Connection management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800" dirty="0">
                <a:uFill>
                  <a:solidFill>
                    <a:srgbClr val="404040"/>
                  </a:solidFill>
                </a:u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900553541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build="p" bldLvl="5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IEEE 1722.1-2013 (AVDECC)</a:t>
            </a:r>
          </a:p>
        </p:txBody>
      </p:sp>
      <p:sp>
        <p:nvSpPr>
          <p:cNvPr id="251" name="Shape 251"/>
          <p:cNvSpPr/>
          <p:nvPr/>
        </p:nvSpPr>
        <p:spPr>
          <a:xfrm>
            <a:off x="3263265" y="1501828"/>
            <a:ext cx="2617470" cy="2711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Controller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Talker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Listener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Responder</a:t>
            </a:r>
          </a:p>
        </p:txBody>
      </p:sp>
    </p:spTree>
    <p:extLst>
      <p:ext uri="{BB962C8B-B14F-4D97-AF65-F5344CB8AC3E}">
        <p14:creationId xmlns:p14="http://schemas.microsoft.com/office/powerpoint/2010/main" val="400000569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build="p" bldLvl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Deploying Large Scale AVB Networks</a:t>
            </a:r>
          </a:p>
        </p:txBody>
      </p:sp>
      <p:sp>
        <p:nvSpPr>
          <p:cNvPr id="66" name="Shape 66"/>
          <p:cNvSpPr/>
          <p:nvPr/>
        </p:nvSpPr>
        <p:spPr>
          <a:xfrm>
            <a:off x="2617471" y="2354581"/>
            <a:ext cx="3831177" cy="33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0" marR="0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160"/>
              <a:t>The original intent of ethernet...</a:t>
            </a:r>
          </a:p>
        </p:txBody>
      </p:sp>
    </p:spTree>
    <p:extLst>
      <p:ext uri="{BB962C8B-B14F-4D97-AF65-F5344CB8AC3E}">
        <p14:creationId xmlns:p14="http://schemas.microsoft.com/office/powerpoint/2010/main" val="430253414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AVDECC Entity Model (AEM</a:t>
            </a:r>
            <a:r>
              <a:rPr sz="27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</a:t>
            </a:r>
            <a:r>
              <a:rPr lang="en-US" sz="27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/>
            </a:r>
            <a:br>
              <a:rPr lang="en-US" sz="27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</a:br>
            <a:endParaRPr sz="2700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55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739" y="875524"/>
            <a:ext cx="6935953" cy="37839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7453826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AVDECC Discovery (ADP</a:t>
            </a:r>
            <a:r>
              <a:rPr sz="27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</a:t>
            </a:r>
            <a:r>
              <a:rPr lang="en-US" sz="27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/>
            </a:r>
            <a:br>
              <a:rPr lang="en-US" sz="27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</a:b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</a:p>
        </p:txBody>
      </p:sp>
      <p:sp>
        <p:nvSpPr>
          <p:cNvPr id="259" name="Shape 259"/>
          <p:cNvSpPr/>
          <p:nvPr/>
        </p:nvSpPr>
        <p:spPr>
          <a:xfrm>
            <a:off x="2184455" y="1372930"/>
            <a:ext cx="4775090" cy="239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endParaRPr lang="en-US" sz="2520" dirty="0" smtClean="0">
              <a:uFill>
                <a:solidFill>
                  <a:srgbClr val="404040"/>
                </a:solidFill>
              </a:uFill>
            </a:endParaRP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 smtClean="0">
                <a:uFill>
                  <a:solidFill>
                    <a:srgbClr val="404040"/>
                  </a:solidFill>
                </a:uFill>
              </a:rPr>
              <a:t>Advertising</a:t>
            </a:r>
            <a:endParaRPr sz="2520" dirty="0">
              <a:uFill>
                <a:solidFill>
                  <a:srgbClr val="404040"/>
                </a:solidFill>
              </a:uFill>
            </a:endParaRP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Querying (Global/Specific)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Redundancy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Identification (Signal/Wink) </a:t>
            </a:r>
          </a:p>
        </p:txBody>
      </p:sp>
    </p:spTree>
    <p:extLst>
      <p:ext uri="{BB962C8B-B14F-4D97-AF65-F5344CB8AC3E}">
        <p14:creationId xmlns:p14="http://schemas.microsoft.com/office/powerpoint/2010/main" val="1081174232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build="p" bldLvl="5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655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AVDECC Connection Management (</a:t>
            </a:r>
            <a:r>
              <a:rPr sz="2655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ACMP)</a:t>
            </a:r>
            <a:r>
              <a:rPr lang="en-US" sz="2655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/>
            </a:r>
            <a:br>
              <a:rPr lang="en-US" sz="2655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</a:br>
            <a:endParaRPr sz="2655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06499" y="1162007"/>
            <a:ext cx="7742432" cy="2819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endParaRPr lang="en-US" sz="2520" dirty="0" smtClean="0">
              <a:uFill>
                <a:solidFill>
                  <a:srgbClr val="404040"/>
                </a:solidFill>
              </a:uFill>
            </a:endParaRP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 smtClean="0">
                <a:uFill>
                  <a:solidFill>
                    <a:srgbClr val="404040"/>
                  </a:solidFill>
                </a:uFill>
              </a:rPr>
              <a:t>Connection </a:t>
            </a:r>
            <a:r>
              <a:rPr sz="2520" dirty="0">
                <a:uFill>
                  <a:solidFill>
                    <a:srgbClr val="404040"/>
                  </a:solidFill>
                </a:uFill>
              </a:rPr>
              <a:t>of AVB streams with audio channel mapping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Persistent connections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Stream connection status and health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Configuration of redundant connections</a:t>
            </a:r>
          </a:p>
        </p:txBody>
      </p:sp>
    </p:spTree>
    <p:extLst>
      <p:ext uri="{BB962C8B-B14F-4D97-AF65-F5344CB8AC3E}">
        <p14:creationId xmlns:p14="http://schemas.microsoft.com/office/powerpoint/2010/main" val="1780172261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build="p" bldLvl="5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AVDECC Enumeration (AECP</a:t>
            </a:r>
            <a:r>
              <a:rPr sz="27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</a:t>
            </a:r>
            <a:r>
              <a:rPr lang="en-US" sz="27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/>
            </a:r>
            <a:br>
              <a:rPr lang="en-US" sz="27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</a:br>
            <a:endParaRPr sz="2700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610599" y="811951"/>
            <a:ext cx="7877979" cy="3628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endParaRPr lang="en-US" sz="2520" dirty="0" smtClean="0">
              <a:uFill>
                <a:solidFill>
                  <a:srgbClr val="404040"/>
                </a:solidFill>
              </a:uFill>
            </a:endParaRP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 smtClean="0">
                <a:uFill>
                  <a:solidFill>
                    <a:srgbClr val="404040"/>
                  </a:solidFill>
                </a:uFill>
              </a:rPr>
              <a:t>Describe </a:t>
            </a:r>
            <a:r>
              <a:rPr sz="2520" dirty="0">
                <a:uFill>
                  <a:solidFill>
                    <a:srgbClr val="404040"/>
                  </a:solidFill>
                </a:uFill>
              </a:rPr>
              <a:t>the internal structure of the device from the stream entry/exit through to the "physical" entry/exit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Describe and control the mapping of media sources and sinks to channels within the stream sinks and sources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Describe and control the signal chains such as DSP, mute, volume, mixers, selectors, through the device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Provide user settable names for many objects within the device including stream, media sources and sinks</a:t>
            </a:r>
          </a:p>
        </p:txBody>
      </p:sp>
    </p:spTree>
    <p:extLst>
      <p:ext uri="{BB962C8B-B14F-4D97-AF65-F5344CB8AC3E}">
        <p14:creationId xmlns:p14="http://schemas.microsoft.com/office/powerpoint/2010/main" val="1450956042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 build="p" bldLvl="5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AVDECC Enumeration (AECP</a:t>
            </a:r>
            <a:r>
              <a:rPr sz="27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</a:t>
            </a:r>
            <a:r>
              <a:rPr lang="en-US" sz="27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/>
            </a:r>
            <a:br>
              <a:rPr lang="en-US" sz="27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</a:br>
            <a:endParaRPr sz="2700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610599" y="811951"/>
            <a:ext cx="7877979" cy="3628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endParaRPr lang="en-US" sz="2520" dirty="0" smtClean="0">
              <a:uFill>
                <a:solidFill>
                  <a:srgbClr val="404040"/>
                </a:solidFill>
              </a:uFill>
            </a:endParaRP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 smtClean="0">
                <a:uFill>
                  <a:solidFill>
                    <a:srgbClr val="404040"/>
                  </a:solidFill>
                </a:uFill>
              </a:rPr>
              <a:t>Describes </a:t>
            </a:r>
            <a:r>
              <a:rPr sz="2520" dirty="0">
                <a:uFill>
                  <a:solidFill>
                    <a:srgbClr val="404040"/>
                  </a:solidFill>
                </a:uFill>
              </a:rPr>
              <a:t>and controls the clocking model within the device to configure media clocking sources, sample rate converters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Describe the internal latency through the device from the defined timing reference plane to the "physical" world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Describe the AVB capabilities of the interfaces and provide the current AVB related information such as 802.1AS GMID, and MSRP domain, for each AVB interface</a:t>
            </a:r>
          </a:p>
        </p:txBody>
      </p:sp>
    </p:spTree>
    <p:extLst>
      <p:ext uri="{BB962C8B-B14F-4D97-AF65-F5344CB8AC3E}">
        <p14:creationId xmlns:p14="http://schemas.microsoft.com/office/powerpoint/2010/main" val="1941690360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" grpId="0" build="p" bldLvl="5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IEEE 1722.1-2013 (AVDECC</a:t>
            </a:r>
            <a:r>
              <a:rPr sz="27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</a:t>
            </a:r>
            <a:r>
              <a:rPr lang="en-US" sz="27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/>
            </a:r>
            <a:br>
              <a:rPr lang="en-US" sz="27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</a:br>
            <a:endParaRPr sz="2700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610599" y="811951"/>
            <a:ext cx="7877979" cy="3628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endParaRPr lang="en-US" sz="2520" dirty="0" smtClean="0">
              <a:uFill>
                <a:solidFill>
                  <a:srgbClr val="404040"/>
                </a:solidFill>
              </a:uFill>
            </a:endParaRP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 smtClean="0">
                <a:uFill>
                  <a:solidFill>
                    <a:srgbClr val="404040"/>
                  </a:solidFill>
                </a:uFill>
              </a:rPr>
              <a:t>Provides </a:t>
            </a:r>
            <a:r>
              <a:rPr sz="2520" dirty="0">
                <a:uFill>
                  <a:solidFill>
                    <a:srgbClr val="404040"/>
                  </a:solidFill>
                </a:uFill>
              </a:rPr>
              <a:t>diagnostic information such as AVB interface event counters and errors, stream packet event counters and errors, and clock domain lock status, as well as vendor specific counters when necessary.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Describe and control generic control points within the device such as location information, enables, video camera controls, and custom controls</a:t>
            </a:r>
          </a:p>
        </p:txBody>
      </p:sp>
    </p:spTree>
    <p:extLst>
      <p:ext uri="{BB962C8B-B14F-4D97-AF65-F5344CB8AC3E}">
        <p14:creationId xmlns:p14="http://schemas.microsoft.com/office/powerpoint/2010/main" val="410409117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 build="p" bldLvl="5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IEEE 1722.1-2013 (AVDECC)</a:t>
            </a:r>
          </a:p>
        </p:txBody>
      </p:sp>
      <p:sp>
        <p:nvSpPr>
          <p:cNvPr id="279" name="Shape 279"/>
          <p:cNvSpPr/>
          <p:nvPr/>
        </p:nvSpPr>
        <p:spPr>
          <a:xfrm>
            <a:off x="677221" y="1435219"/>
            <a:ext cx="7789559" cy="2273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Performs basic authentication of controllers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Perform key management for securing the network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Enable and disable transport and stream security</a:t>
            </a:r>
          </a:p>
        </p:txBody>
      </p:sp>
    </p:spTree>
    <p:extLst>
      <p:ext uri="{BB962C8B-B14F-4D97-AF65-F5344CB8AC3E}">
        <p14:creationId xmlns:p14="http://schemas.microsoft.com/office/powerpoint/2010/main" val="847228023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build="p" bldLvl="5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AVDECC Control (AECP</a:t>
            </a:r>
            <a:r>
              <a:rPr sz="27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</a:t>
            </a:r>
            <a:r>
              <a:rPr lang="en-US" sz="27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/>
            </a:r>
            <a:br>
              <a:rPr lang="en-US" sz="27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</a:br>
            <a:endParaRPr sz="2700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610599" y="1031691"/>
            <a:ext cx="7877979" cy="3628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1980" dirty="0">
                <a:uFill>
                  <a:solidFill>
                    <a:srgbClr val="404040"/>
                  </a:solidFill>
                </a:uFill>
              </a:rPr>
              <a:t>Distributes updates to multiple interested controllers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1980" dirty="0">
                <a:uFill>
                  <a:solidFill>
                    <a:srgbClr val="404040"/>
                  </a:solidFill>
                </a:uFill>
              </a:rPr>
              <a:t>Exposes signal path, processing latency and control latency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1980" dirty="0">
                <a:uFill>
                  <a:solidFill>
                    <a:srgbClr val="404040"/>
                  </a:solidFill>
                </a:uFill>
              </a:rPr>
              <a:t>Rich set of control meta-data available: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1980" dirty="0">
                <a:uFill>
                  <a:solidFill>
                    <a:srgbClr val="404040"/>
                  </a:solidFill>
                </a:uFill>
              </a:rPr>
              <a:t>value data format and encoding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1980" dirty="0">
                <a:uFill>
                  <a:solidFill>
                    <a:srgbClr val="404040"/>
                  </a:solidFill>
                </a:uFill>
              </a:rPr>
              <a:t>Min/Max/default/current values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1980" dirty="0">
                <a:uFill>
                  <a:solidFill>
                    <a:srgbClr val="404040"/>
                  </a:solidFill>
                </a:uFill>
              </a:rPr>
              <a:t>SI units options:Time, Frequency, Distance, Temperature, Mass,Voltage, Current, Power, Energy, Resistance,Velocity, Level, etc, with scaling. 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1980" dirty="0">
                <a:uFill>
                  <a:solidFill>
                    <a:srgbClr val="404040"/>
                  </a:solidFill>
                </a:uFill>
              </a:rPr>
              <a:t>single values, multiple values, array values, and bode plots of filters and measurements </a:t>
            </a:r>
          </a:p>
        </p:txBody>
      </p:sp>
    </p:spTree>
    <p:extLst>
      <p:ext uri="{BB962C8B-B14F-4D97-AF65-F5344CB8AC3E}">
        <p14:creationId xmlns:p14="http://schemas.microsoft.com/office/powerpoint/2010/main" val="1516266761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0" build="p" bldLvl="5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Offline </a:t>
            </a:r>
            <a:r>
              <a:rPr sz="27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Provisioning</a:t>
            </a:r>
            <a:r>
              <a:rPr lang="en-US" sz="27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/>
            </a:r>
            <a:br>
              <a:rPr lang="en-US" sz="27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</a:br>
            <a:endParaRPr sz="2700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596423" y="1074220"/>
            <a:ext cx="7877979" cy="3845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000" dirty="0">
                <a:uFill>
                  <a:solidFill>
                    <a:srgbClr val="404040"/>
                  </a:solidFill>
                </a:uFill>
              </a:rPr>
              <a:t> A device’s capabilities and control points are described by the set of descriptors that it publishes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000" dirty="0">
                <a:uFill>
                  <a:solidFill>
                    <a:srgbClr val="404040"/>
                  </a:solidFill>
                </a:uFill>
              </a:rPr>
              <a:t>These descriptors are put into a standard XML Schema form which allows manufacturers to publish the Entity Models for their products on their website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000" dirty="0">
                <a:uFill>
                  <a:solidFill>
                    <a:srgbClr val="404040"/>
                  </a:solidFill>
                </a:uFill>
              </a:rPr>
              <a:t>These XML files can then be loaded into an AVDECC Controller which can then be used to instantiate virtual AVDECC Entities based on them.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000" dirty="0">
                <a:uFill>
                  <a:solidFill>
                    <a:srgbClr val="404040"/>
                  </a:solidFill>
                </a:uFill>
              </a:rPr>
              <a:t>The user can then connect them and configure them before arriving at the venue.</a:t>
            </a:r>
          </a:p>
        </p:txBody>
      </p:sp>
    </p:spTree>
    <p:extLst>
      <p:ext uri="{BB962C8B-B14F-4D97-AF65-F5344CB8AC3E}">
        <p14:creationId xmlns:p14="http://schemas.microsoft.com/office/powerpoint/2010/main" val="1866000081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build="p" bldLvl="5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Remote </a:t>
            </a:r>
            <a:r>
              <a:rPr sz="27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Access</a:t>
            </a:r>
            <a:r>
              <a:rPr lang="en-US" sz="27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/>
            </a:r>
            <a:br>
              <a:rPr lang="en-US" sz="27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</a:br>
            <a:endParaRPr sz="2700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291" name="Shape 291"/>
          <p:cNvSpPr/>
          <p:nvPr/>
        </p:nvSpPr>
        <p:spPr>
          <a:xfrm>
            <a:off x="638725" y="1052955"/>
            <a:ext cx="7877979" cy="3628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200" dirty="0">
                <a:uFill>
                  <a:solidFill>
                    <a:srgbClr val="404040"/>
                  </a:solidFill>
                </a:uFill>
              </a:rPr>
              <a:t>Allows access to AVB networks via TCP/IP for control and management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200" dirty="0">
                <a:uFill>
                  <a:solidFill>
                    <a:srgbClr val="404040"/>
                  </a:solidFill>
                </a:uFill>
              </a:rPr>
              <a:t>Uses the existing HTTP 1.1 protocol which enables it to work over the internet via existing network infrastructure including traversing multiple transparent or non-transparent HTTP proxies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200" dirty="0">
                <a:uFill>
                  <a:solidFill>
                    <a:srgbClr val="404040"/>
                  </a:solidFill>
                </a:uFill>
              </a:rPr>
              <a:t>Secured with existing SSL/TLS encryption tools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200" dirty="0">
                <a:uFill>
                  <a:solidFill>
                    <a:srgbClr val="404040"/>
                  </a:solidFill>
                </a:uFill>
              </a:rPr>
              <a:t>Authentication with existing HTTP Basic/Digest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175526309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Deploying Large Scale AVB Networks</a:t>
            </a:r>
          </a:p>
        </p:txBody>
      </p:sp>
      <p:sp>
        <p:nvSpPr>
          <p:cNvPr id="72" name="Shape 72"/>
          <p:cNvSpPr/>
          <p:nvPr/>
        </p:nvSpPr>
        <p:spPr>
          <a:xfrm>
            <a:off x="2023111" y="2354581"/>
            <a:ext cx="5065489" cy="33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0" marR="0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160"/>
              <a:t>Network Hardware from the start to today</a:t>
            </a:r>
          </a:p>
        </p:txBody>
      </p:sp>
    </p:spTree>
    <p:extLst>
      <p:ext uri="{BB962C8B-B14F-4D97-AF65-F5344CB8AC3E}">
        <p14:creationId xmlns:p14="http://schemas.microsoft.com/office/powerpoint/2010/main" val="677870460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Deploying Large Scale AVB Networks</a:t>
            </a:r>
          </a:p>
        </p:txBody>
      </p:sp>
      <p:sp>
        <p:nvSpPr>
          <p:cNvPr id="295" name="Shape 295"/>
          <p:cNvSpPr/>
          <p:nvPr/>
        </p:nvSpPr>
        <p:spPr>
          <a:xfrm>
            <a:off x="2439148" y="2360296"/>
            <a:ext cx="4074833" cy="33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0" marR="0">
              <a:defRPr b="1"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160"/>
              <a:t>Graceful failures and redundancy</a:t>
            </a:r>
          </a:p>
        </p:txBody>
      </p:sp>
    </p:spTree>
    <p:extLst>
      <p:ext uri="{BB962C8B-B14F-4D97-AF65-F5344CB8AC3E}">
        <p14:creationId xmlns:p14="http://schemas.microsoft.com/office/powerpoint/2010/main" val="1586903190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Graceful Failures and Redundancy</a:t>
            </a:r>
          </a:p>
        </p:txBody>
      </p:sp>
      <p:sp>
        <p:nvSpPr>
          <p:cNvPr id="301" name="Shape 301"/>
          <p:cNvSpPr/>
          <p:nvPr/>
        </p:nvSpPr>
        <p:spPr>
          <a:xfrm>
            <a:off x="603511" y="1195388"/>
            <a:ext cx="7877979" cy="3628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Approach depends on the installation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Cost of failure versus cost of implementation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For some large systems we have set up talkers and listeners with separate but simultaneous ethernet ports, using two separate AVB networks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This allows any packet or cable or switch to fail without any impact to the show</a:t>
            </a:r>
          </a:p>
        </p:txBody>
      </p:sp>
    </p:spTree>
    <p:extLst>
      <p:ext uri="{BB962C8B-B14F-4D97-AF65-F5344CB8AC3E}">
        <p14:creationId xmlns:p14="http://schemas.microsoft.com/office/powerpoint/2010/main" val="500618996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 build="p" bldLvl="5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Graceful Failures and Redundancy</a:t>
            </a:r>
          </a:p>
        </p:txBody>
      </p:sp>
      <p:sp>
        <p:nvSpPr>
          <p:cNvPr id="305" name="Shape 305"/>
          <p:cNvSpPr/>
          <p:nvPr/>
        </p:nvSpPr>
        <p:spPr>
          <a:xfrm>
            <a:off x="674394" y="1195388"/>
            <a:ext cx="7877979" cy="3628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147" rIns="41147"/>
          <a:lstStyle/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Listeners can be set to have a primary, secondary, and tertiary backup stream for content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The Listener can decide on its own to use the available stream automatically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Not all Listeners have this capability</a:t>
            </a:r>
          </a:p>
          <a:p>
            <a:pPr marL="308610" indent="-308610" defTabSz="822960">
              <a:spcBef>
                <a:spcPts val="630"/>
              </a:spcBef>
              <a:buSzPct val="100000"/>
              <a:buFont typeface="Arial"/>
              <a:buChar char="•"/>
              <a:defRPr sz="1800">
                <a:uFillTx/>
              </a:defRPr>
            </a:pPr>
            <a:r>
              <a:rPr sz="2520" dirty="0">
                <a:uFill>
                  <a:solidFill>
                    <a:srgbClr val="404040"/>
                  </a:solidFill>
                </a:uFill>
              </a:rPr>
              <a:t>This allows you to have redundant/failover talkers</a:t>
            </a:r>
          </a:p>
        </p:txBody>
      </p:sp>
    </p:spTree>
    <p:extLst>
      <p:ext uri="{BB962C8B-B14F-4D97-AF65-F5344CB8AC3E}">
        <p14:creationId xmlns:p14="http://schemas.microsoft.com/office/powerpoint/2010/main" val="1989806367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0" build="p" bldLvl="5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673252" y="2697598"/>
            <a:ext cx="1604478" cy="44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7150" tIns="57150" rIns="57150" bIns="57150" anchor="ctr">
            <a:spAutoFit/>
          </a:bodyPr>
          <a:lstStyle>
            <a:lvl1pPr marL="0" marR="0">
              <a:defRPr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2160"/>
              <a:t>Jeff Koftinoff: </a:t>
            </a:r>
          </a:p>
        </p:txBody>
      </p:sp>
      <p:sp>
        <p:nvSpPr>
          <p:cNvPr id="321" name="Shape 321"/>
          <p:cNvSpPr/>
          <p:nvPr/>
        </p:nvSpPr>
        <p:spPr>
          <a:xfrm>
            <a:off x="673361" y="584319"/>
            <a:ext cx="1954531" cy="44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7150" tIns="57150" rIns="57150" bIns="57150" anchor="ctr">
            <a:spAutoFit/>
          </a:bodyPr>
          <a:lstStyle>
            <a:lvl1pPr marL="0" marR="0">
              <a:defRPr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2160" dirty="0"/>
              <a:t>General info:</a:t>
            </a:r>
          </a:p>
        </p:txBody>
      </p:sp>
      <p:sp>
        <p:nvSpPr>
          <p:cNvPr id="322" name="Shape 322"/>
          <p:cNvSpPr/>
          <p:nvPr/>
        </p:nvSpPr>
        <p:spPr>
          <a:xfrm>
            <a:off x="661740" y="1640958"/>
            <a:ext cx="1600201" cy="44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7150" tIns="57150" rIns="57150" bIns="57150" anchor="ctr">
            <a:spAutoFit/>
          </a:bodyPr>
          <a:lstStyle>
            <a:lvl1pPr marL="0" marR="0">
              <a:defRPr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2160"/>
              <a:t>XMOS :</a:t>
            </a:r>
          </a:p>
        </p:txBody>
      </p:sp>
      <p:sp>
        <p:nvSpPr>
          <p:cNvPr id="323" name="Shape 323"/>
          <p:cNvSpPr/>
          <p:nvPr/>
        </p:nvSpPr>
        <p:spPr>
          <a:xfrm>
            <a:off x="673253" y="2169278"/>
            <a:ext cx="778418" cy="44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7150" tIns="57150" rIns="57150" bIns="57150" anchor="ctr">
            <a:spAutoFit/>
          </a:bodyPr>
          <a:lstStyle>
            <a:lvl1pPr marL="0" marR="0">
              <a:defRPr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lang="en-US" sz="2160" dirty="0" err="1" smtClean="0"/>
              <a:t>AVnu</a:t>
            </a:r>
            <a:r>
              <a:rPr sz="2160" dirty="0"/>
              <a:t>:</a:t>
            </a:r>
          </a:p>
        </p:txBody>
      </p:sp>
      <p:sp>
        <p:nvSpPr>
          <p:cNvPr id="324" name="Shape 324"/>
          <p:cNvSpPr/>
          <p:nvPr/>
        </p:nvSpPr>
        <p:spPr>
          <a:xfrm>
            <a:off x="2891509" y="631108"/>
            <a:ext cx="3419206" cy="503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7150" tIns="57150" rIns="57150" bIns="57150" anchor="ctr">
            <a:spAutoFit/>
          </a:bodyPr>
          <a:lstStyle/>
          <a:p>
            <a:pPr>
              <a:defRPr sz="1800">
                <a:uFillTx/>
              </a:defRPr>
            </a:pPr>
            <a:r>
              <a:rPr sz="2520" u="sng" dirty="0"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https://avb.statusbar.com</a:t>
            </a:r>
            <a:r>
              <a:rPr sz="2520" dirty="0">
                <a:latin typeface="Gill Sans"/>
                <a:ea typeface="Gill Sans"/>
                <a:cs typeface="Gill Sans"/>
                <a:sym typeface="Gill Sans"/>
              </a:rPr>
              <a:t>/</a:t>
            </a:r>
          </a:p>
        </p:txBody>
      </p:sp>
      <p:sp>
        <p:nvSpPr>
          <p:cNvPr id="325" name="Shape 325"/>
          <p:cNvSpPr/>
          <p:nvPr/>
        </p:nvSpPr>
        <p:spPr>
          <a:xfrm>
            <a:off x="2879555" y="1687748"/>
            <a:ext cx="3318473" cy="503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7150" tIns="57150" rIns="57150" bIns="57150" anchor="ctr">
            <a:spAutoFit/>
          </a:bodyPr>
          <a:lstStyle>
            <a:lvl1pPr marL="0" marR="0">
              <a:defRPr sz="2800" u="sng">
                <a:uFillTx/>
                <a:latin typeface="Gill Sans"/>
                <a:ea typeface="Gill Sans"/>
                <a:cs typeface="Gill Sans"/>
                <a:sym typeface="Gill Sans"/>
                <a:hlinkClick r:id="rId4"/>
              </a:defRPr>
            </a:lvl1pPr>
          </a:lstStyle>
          <a:p>
            <a:pPr lvl="0">
              <a:defRPr sz="1800" u="none"/>
            </a:pPr>
            <a:r>
              <a:rPr sz="2520"/>
              <a:t>https://github.com/xcore</a:t>
            </a:r>
          </a:p>
        </p:txBody>
      </p:sp>
      <p:sp>
        <p:nvSpPr>
          <p:cNvPr id="326" name="Shape 326"/>
          <p:cNvSpPr/>
          <p:nvPr/>
        </p:nvSpPr>
        <p:spPr>
          <a:xfrm>
            <a:off x="2879555" y="2216068"/>
            <a:ext cx="4735976" cy="503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7150" tIns="57150" rIns="57150" bIns="57150" anchor="ctr">
            <a:spAutoFit/>
          </a:bodyPr>
          <a:lstStyle>
            <a:lvl1pPr marL="0" marR="0">
              <a:defRPr sz="2800" u="sng">
                <a:uFillTx/>
                <a:latin typeface="Gill Sans"/>
                <a:ea typeface="Gill Sans"/>
                <a:cs typeface="Gill Sans"/>
                <a:sym typeface="Gill Sans"/>
                <a:hlinkClick r:id="rId5"/>
              </a:defRPr>
            </a:lvl1pPr>
          </a:lstStyle>
          <a:p>
            <a:pPr lvl="0">
              <a:defRPr sz="1800" u="none"/>
            </a:pPr>
            <a:r>
              <a:rPr sz="2520" dirty="0"/>
              <a:t>https://github.com/</a:t>
            </a:r>
            <a:r>
              <a:rPr lang="en-US" sz="2520" dirty="0"/>
              <a:t>Avnu</a:t>
            </a:r>
            <a:r>
              <a:rPr sz="2520" dirty="0"/>
              <a:t>/Open-AVB</a:t>
            </a:r>
          </a:p>
        </p:txBody>
      </p:sp>
      <p:sp>
        <p:nvSpPr>
          <p:cNvPr id="327" name="Shape 327"/>
          <p:cNvSpPr/>
          <p:nvPr/>
        </p:nvSpPr>
        <p:spPr>
          <a:xfrm>
            <a:off x="2879555" y="2744388"/>
            <a:ext cx="5601405" cy="503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7150" tIns="57150" rIns="57150" bIns="57150" anchor="ctr">
            <a:spAutoFit/>
          </a:bodyPr>
          <a:lstStyle>
            <a:lvl1pPr marL="0" marR="0">
              <a:defRPr sz="2800" u="sng">
                <a:uFillTx/>
                <a:latin typeface="Gill Sans"/>
                <a:ea typeface="Gill Sans"/>
                <a:cs typeface="Gill Sans"/>
                <a:sym typeface="Gill Sans"/>
                <a:hlinkClick r:id="rId6"/>
              </a:defRPr>
            </a:lvl1pPr>
          </a:lstStyle>
          <a:p>
            <a:pPr lvl="0">
              <a:defRPr sz="1800" u="none"/>
            </a:pPr>
            <a:r>
              <a:rPr sz="2520"/>
              <a:t>https://github.com/jdkoftinoff/jdksavdecc-c</a:t>
            </a:r>
          </a:p>
        </p:txBody>
      </p:sp>
      <p:sp>
        <p:nvSpPr>
          <p:cNvPr id="328" name="Shape 328"/>
          <p:cNvSpPr/>
          <p:nvPr/>
        </p:nvSpPr>
        <p:spPr>
          <a:xfrm>
            <a:off x="664328" y="1112638"/>
            <a:ext cx="1954531" cy="44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7150" tIns="57150" rIns="57150" bIns="57150" anchor="ctr">
            <a:spAutoFit/>
          </a:bodyPr>
          <a:lstStyle>
            <a:lvl1pPr marL="0" marR="0">
              <a:defRPr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2160"/>
              <a:t>BW Calculator:</a:t>
            </a:r>
          </a:p>
        </p:txBody>
      </p:sp>
      <p:sp>
        <p:nvSpPr>
          <p:cNvPr id="329" name="Shape 329"/>
          <p:cNvSpPr/>
          <p:nvPr/>
        </p:nvSpPr>
        <p:spPr>
          <a:xfrm>
            <a:off x="2881117" y="1159428"/>
            <a:ext cx="3439852" cy="503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7150" tIns="57150" rIns="57150" bIns="57150" anchor="ctr">
            <a:spAutoFit/>
          </a:bodyPr>
          <a:lstStyle/>
          <a:p>
            <a:pPr>
              <a:defRPr sz="1800">
                <a:uFillTx/>
              </a:defRPr>
            </a:pPr>
            <a:r>
              <a:rPr sz="2520" u="sng">
                <a:latin typeface="Gill Sans"/>
                <a:ea typeface="Gill Sans"/>
                <a:cs typeface="Gill Sans"/>
                <a:sym typeface="Gill Sans"/>
                <a:hlinkClick r:id="rId7"/>
              </a:rPr>
              <a:t>https://abc.statusbar.com</a:t>
            </a:r>
            <a:r>
              <a:rPr sz="2520">
                <a:latin typeface="Gill Sans"/>
                <a:ea typeface="Gill Sans"/>
                <a:cs typeface="Gill Sans"/>
                <a:sym typeface="Gill Sans"/>
              </a:rPr>
              <a:t>/</a:t>
            </a:r>
          </a:p>
        </p:txBody>
      </p:sp>
      <p:sp>
        <p:nvSpPr>
          <p:cNvPr id="331" name="Shape 331">
            <a:hlinkClick r:id="rId8"/>
          </p:cNvPr>
          <p:cNvSpPr/>
          <p:nvPr/>
        </p:nvSpPr>
        <p:spPr>
          <a:xfrm>
            <a:off x="2891389" y="3272708"/>
            <a:ext cx="5498813" cy="503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7150" tIns="57150" rIns="57150" bIns="57150" anchor="ctr">
            <a:spAutoFit/>
          </a:bodyPr>
          <a:lstStyle>
            <a:lvl1pPr marL="0" marR="0">
              <a:defRPr sz="2800" u="sng">
                <a:uFillTx/>
                <a:latin typeface="Gill Sans"/>
                <a:ea typeface="Gill Sans"/>
                <a:cs typeface="Gill Sans"/>
                <a:sym typeface="Gill Sans"/>
                <a:hlinkClick r:id="rId9"/>
              </a:defRPr>
            </a:lvl1pPr>
          </a:lstStyle>
          <a:p>
            <a:pPr lvl="0">
              <a:defRPr sz="1800" u="none"/>
            </a:pPr>
            <a:r>
              <a:rPr sz="2520"/>
              <a:t>https://</a:t>
            </a:r>
            <a:r>
              <a:rPr sz="2520" smtClean="0"/>
              <a:t>github.com/</a:t>
            </a:r>
            <a:r>
              <a:rPr lang="en-US" sz="2520" smtClean="0">
                <a:hlinkClick r:id="rId8"/>
              </a:rPr>
              <a:t>jdkoftinoff/avdecc-cmd</a:t>
            </a:r>
            <a:endParaRPr sz="2520"/>
          </a:p>
        </p:txBody>
      </p:sp>
      <p:sp>
        <p:nvSpPr>
          <p:cNvPr id="16" name="Shape 330"/>
          <p:cNvSpPr/>
          <p:nvPr/>
        </p:nvSpPr>
        <p:spPr>
          <a:xfrm>
            <a:off x="685087" y="3856428"/>
            <a:ext cx="1716367" cy="44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7150" tIns="57150" rIns="57150" bIns="57150" anchor="ctr">
            <a:spAutoFit/>
          </a:bodyPr>
          <a:lstStyle>
            <a:lvl1pPr marL="0" marR="0">
              <a:defRPr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2160"/>
              <a:t>Audioscience: </a:t>
            </a:r>
          </a:p>
        </p:txBody>
      </p:sp>
      <p:sp>
        <p:nvSpPr>
          <p:cNvPr id="17" name="Shape 331"/>
          <p:cNvSpPr/>
          <p:nvPr/>
        </p:nvSpPr>
        <p:spPr>
          <a:xfrm>
            <a:off x="2891389" y="3828728"/>
            <a:ext cx="5593134" cy="503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7150" tIns="57150" rIns="57150" bIns="57150" anchor="ctr">
            <a:spAutoFit/>
          </a:bodyPr>
          <a:lstStyle>
            <a:lvl1pPr marL="0" marR="0">
              <a:defRPr sz="2800" u="sng">
                <a:uFillTx/>
                <a:latin typeface="Gill Sans"/>
                <a:ea typeface="Gill Sans"/>
                <a:cs typeface="Gill Sans"/>
                <a:sym typeface="Gill Sans"/>
                <a:hlinkClick r:id="rId9"/>
              </a:defRPr>
            </a:lvl1pPr>
          </a:lstStyle>
          <a:p>
            <a:pPr lvl="0">
              <a:defRPr sz="1800" u="none"/>
            </a:pPr>
            <a:r>
              <a:rPr sz="2520"/>
              <a:t>https://github.com/audioscience/avdecc-lib</a:t>
            </a:r>
          </a:p>
        </p:txBody>
      </p:sp>
    </p:spTree>
    <p:extLst>
      <p:ext uri="{BB962C8B-B14F-4D97-AF65-F5344CB8AC3E}">
        <p14:creationId xmlns:p14="http://schemas.microsoft.com/office/powerpoint/2010/main" val="2016764524"/>
      </p:ext>
    </p:extLst>
  </p:cSld>
  <p:clrMapOvr>
    <a:masterClrMapping/>
  </p:clrMapOvr>
  <p:transition spd="slow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Deploying Large Scale AVB Networks</a:t>
            </a:r>
          </a:p>
        </p:txBody>
      </p:sp>
      <p:sp>
        <p:nvSpPr>
          <p:cNvPr id="78" name="Shape 78"/>
          <p:cNvSpPr/>
          <p:nvPr/>
        </p:nvSpPr>
        <p:spPr>
          <a:xfrm>
            <a:off x="2057401" y="2354581"/>
            <a:ext cx="4962897" cy="33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0" marR="0">
              <a:defRPr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160"/>
              <a:t>Making latency as important as reliability</a:t>
            </a:r>
          </a:p>
        </p:txBody>
      </p:sp>
    </p:spTree>
    <p:extLst>
      <p:ext uri="{BB962C8B-B14F-4D97-AF65-F5344CB8AC3E}">
        <p14:creationId xmlns:p14="http://schemas.microsoft.com/office/powerpoint/2010/main" val="496060028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Deploying</a:t>
            </a:r>
            <a:r>
              <a:rPr sz="27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Large Scale AVB Networks</a:t>
            </a:r>
          </a:p>
        </p:txBody>
      </p:sp>
      <p:sp>
        <p:nvSpPr>
          <p:cNvPr id="84" name="Shape 84"/>
          <p:cNvSpPr/>
          <p:nvPr/>
        </p:nvSpPr>
        <p:spPr>
          <a:xfrm>
            <a:off x="3097405" y="2047528"/>
            <a:ext cx="2960619" cy="844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0" marR="0">
              <a:defRPr sz="6100"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5490" dirty="0" smtClean="0"/>
              <a:t>AVB</a:t>
            </a:r>
            <a:r>
              <a:rPr lang="en-US" sz="5490" dirty="0" smtClean="0"/>
              <a:t>/TSN</a:t>
            </a:r>
            <a:endParaRPr sz="5490" dirty="0"/>
          </a:p>
        </p:txBody>
      </p:sp>
    </p:spTree>
    <p:extLst>
      <p:ext uri="{BB962C8B-B14F-4D97-AF65-F5344CB8AC3E}">
        <p14:creationId xmlns:p14="http://schemas.microsoft.com/office/powerpoint/2010/main" val="1144278050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88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</a:rPr>
              <a:t>AVB</a:t>
            </a:r>
            <a:r>
              <a:rPr lang="en-US" sz="288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</a:rPr>
              <a:t>/TSN</a:t>
            </a:r>
            <a:r>
              <a:rPr sz="288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27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Standards</a:t>
            </a:r>
          </a:p>
        </p:txBody>
      </p:sp>
      <p:sp>
        <p:nvSpPr>
          <p:cNvPr id="90" name="Shape 90"/>
          <p:cNvSpPr/>
          <p:nvPr/>
        </p:nvSpPr>
        <p:spPr>
          <a:xfrm>
            <a:off x="1320978" y="1591561"/>
            <a:ext cx="6867892" cy="1973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05740" lvl="1" indent="-205740">
              <a:spcBef>
                <a:spcPts val="450"/>
              </a:spcBef>
              <a:buSzPct val="100000"/>
              <a:buChar char="•"/>
              <a:defRPr sz="1800">
                <a:uFillTx/>
              </a:defRPr>
            </a:pPr>
            <a:r>
              <a:rPr sz="2160" dirty="0">
                <a:uFill>
                  <a:solidFill/>
                </a:uFill>
                <a:latin typeface="+mn-lt"/>
                <a:ea typeface="+mn-ea"/>
                <a:cs typeface="+mn-cs"/>
                <a:sym typeface="ArialUnicodeMS"/>
              </a:rPr>
              <a:t>gPTP: IEEE Std 802.1AS</a:t>
            </a:r>
          </a:p>
          <a:p>
            <a:pPr marL="205740" indent="-205740">
              <a:spcBef>
                <a:spcPts val="450"/>
              </a:spcBef>
              <a:buSzPct val="100000"/>
              <a:buChar char="•"/>
              <a:defRPr sz="1800">
                <a:uFillTx/>
              </a:defRPr>
            </a:pPr>
            <a:r>
              <a:rPr sz="2160" dirty="0">
                <a:uFill>
                  <a:solidFill/>
                </a:uFill>
                <a:latin typeface="+mn-lt"/>
                <a:ea typeface="+mn-ea"/>
                <a:cs typeface="+mn-cs"/>
                <a:sym typeface="ArialUnicodeMS"/>
              </a:rPr>
              <a:t>FQTSS: IEEE Std 802.1Q-2011 Clause 34</a:t>
            </a:r>
          </a:p>
          <a:p>
            <a:pPr marL="205740" indent="-205740">
              <a:spcBef>
                <a:spcPts val="450"/>
              </a:spcBef>
              <a:buSzPct val="100000"/>
              <a:buChar char="•"/>
              <a:defRPr sz="1800">
                <a:uFillTx/>
              </a:defRPr>
            </a:pPr>
            <a:r>
              <a:rPr sz="2160" dirty="0" smtClean="0">
                <a:uFill>
                  <a:solidFill/>
                </a:uFill>
                <a:latin typeface="+mn-lt"/>
                <a:ea typeface="+mn-ea"/>
                <a:cs typeface="+mn-cs"/>
                <a:sym typeface="ArialUnicodeMS"/>
              </a:rPr>
              <a:t>SRP</a:t>
            </a:r>
            <a:r>
              <a:rPr sz="2160" dirty="0">
                <a:uFill>
                  <a:solidFill/>
                </a:uFill>
                <a:latin typeface="+mn-lt"/>
                <a:ea typeface="+mn-ea"/>
                <a:cs typeface="+mn-cs"/>
                <a:sym typeface="ArialUnicodeMS"/>
              </a:rPr>
              <a:t>: </a:t>
            </a:r>
            <a:r>
              <a:rPr sz="2520" dirty="0">
                <a:uFill>
                  <a:solidFill/>
                </a:uFill>
                <a:latin typeface="+mn-lt"/>
                <a:ea typeface="+mn-ea"/>
                <a:cs typeface="+mn-cs"/>
                <a:sym typeface="ArialUnicodeMS"/>
              </a:rPr>
              <a:t>IEEE</a:t>
            </a:r>
            <a:r>
              <a:rPr sz="2160" dirty="0">
                <a:uFill>
                  <a:solidFill/>
                </a:uFill>
                <a:latin typeface="+mn-lt"/>
                <a:ea typeface="+mn-ea"/>
                <a:cs typeface="+mn-cs"/>
                <a:sym typeface="ArialUnicodeMS"/>
              </a:rPr>
              <a:t> Std 802.1Q-2011 Clause 35</a:t>
            </a:r>
          </a:p>
          <a:p>
            <a:pPr marL="205740" indent="-205740">
              <a:spcBef>
                <a:spcPts val="450"/>
              </a:spcBef>
              <a:buSzPct val="100000"/>
              <a:buChar char="•"/>
              <a:defRPr sz="1800">
                <a:uFillTx/>
              </a:defRPr>
            </a:pPr>
            <a:r>
              <a:rPr sz="2160" dirty="0">
                <a:uFill>
                  <a:solidFill/>
                </a:uFill>
                <a:latin typeface="+mn-lt"/>
                <a:ea typeface="+mn-ea"/>
                <a:cs typeface="+mn-cs"/>
                <a:sym typeface="ArialUnicodeMS"/>
              </a:rPr>
              <a:t>AVTP: IEEE Std 1722-2011</a:t>
            </a:r>
          </a:p>
          <a:p>
            <a:pPr marL="205740" indent="-205740">
              <a:spcBef>
                <a:spcPts val="450"/>
              </a:spcBef>
              <a:buSzPct val="100000"/>
              <a:buChar char="•"/>
              <a:defRPr sz="1800">
                <a:uFillTx/>
              </a:defRPr>
            </a:pPr>
            <a:r>
              <a:rPr sz="2160" dirty="0">
                <a:uFill>
                  <a:solidFill/>
                </a:uFill>
                <a:latin typeface="+mn-lt"/>
                <a:ea typeface="+mn-ea"/>
                <a:cs typeface="+mn-cs"/>
                <a:sym typeface="ArialUnicodeMS"/>
              </a:rPr>
              <a:t>AVDECC: IEEE Std 1722.1-2013</a:t>
            </a:r>
          </a:p>
        </p:txBody>
      </p:sp>
    </p:spTree>
    <p:extLst>
      <p:ext uri="{BB962C8B-B14F-4D97-AF65-F5344CB8AC3E}">
        <p14:creationId xmlns:p14="http://schemas.microsoft.com/office/powerpoint/2010/main" val="1192707556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build="p" bldLvl="5" animBg="1" advAuto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2656</TotalTime>
  <Words>2235</Words>
  <Application>Microsoft Macintosh PowerPoint</Application>
  <PresentationFormat>On-screen Show (16:9)</PresentationFormat>
  <Paragraphs>340</Paragraphs>
  <Slides>63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ArialUnicodeMS</vt:lpstr>
      <vt:lpstr>Calibri</vt:lpstr>
      <vt:lpstr>Gill Sans</vt:lpstr>
      <vt:lpstr>Helvetica</vt:lpstr>
      <vt:lpstr>HelveticaNeueLT Std</vt:lpstr>
      <vt:lpstr>HelveticaNeueLT Std Lt</vt:lpstr>
      <vt:lpstr>HelveticaNeueLT Std Med</vt:lpstr>
      <vt:lpstr>Office Theme</vt:lpstr>
      <vt:lpstr>Deploying Large Scale AVB/TSN Networks</vt:lpstr>
      <vt:lpstr>Deploying Large Scale AVB Networks</vt:lpstr>
      <vt:lpstr>Deploying Large Scale AVB Networks</vt:lpstr>
      <vt:lpstr>Deploying Large Scale AVB Networks</vt:lpstr>
      <vt:lpstr>Deploying Large Scale AVB Networks</vt:lpstr>
      <vt:lpstr>Deploying Large Scale AVB Networks</vt:lpstr>
      <vt:lpstr>Deploying Large Scale AVB Networks</vt:lpstr>
      <vt:lpstr>Deploying Large Scale AVB Networks</vt:lpstr>
      <vt:lpstr>AVB/TSN Standards</vt:lpstr>
      <vt:lpstr>gPTP : IEEE 802.1AS-2011</vt:lpstr>
      <vt:lpstr>IEEE 802.1Q-2011 Clause 34 - FQTSS</vt:lpstr>
      <vt:lpstr>IEEE 802.1Q-2011 Clause 35 - SRP</vt:lpstr>
      <vt:lpstr>IEEE Std 1722-2011</vt:lpstr>
      <vt:lpstr>IEEE Std 1722-2011 adds:</vt:lpstr>
      <vt:lpstr>IEEE P1722-rev Subtypes</vt:lpstr>
      <vt:lpstr>First Question Period</vt:lpstr>
      <vt:lpstr>Deploying Large Scale AVB Networks</vt:lpstr>
      <vt:lpstr>Deploying Large Scale AVB Networks</vt:lpstr>
      <vt:lpstr>PowerPoint Presentation</vt:lpstr>
      <vt:lpstr>What happens as a network increases in size?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Second Question Period</vt:lpstr>
      <vt:lpstr>PowerPoint Presentation</vt:lpstr>
      <vt:lpstr>PowerPoint Presentation</vt:lpstr>
      <vt:lpstr>Deploying Large Scale AVB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Deploying Large Scale AVB Networks</vt:lpstr>
      <vt:lpstr>Deploying Large Scale AVB Networks</vt:lpstr>
      <vt:lpstr>Deploying Large Scale AVB Networks</vt:lpstr>
      <vt:lpstr>IEEE 1722.1-2013 (AVDECC)</vt:lpstr>
      <vt:lpstr>IEEE 1722.1-2013 (AVDECC)</vt:lpstr>
      <vt:lpstr>AVDECC Entity Model (AEM) </vt:lpstr>
      <vt:lpstr>AVDECC Discovery (ADP)  </vt:lpstr>
      <vt:lpstr>AVDECC Connection Management (ACMP) </vt:lpstr>
      <vt:lpstr>AVDECC Enumeration (AECP) </vt:lpstr>
      <vt:lpstr>AVDECC Enumeration (AECP) </vt:lpstr>
      <vt:lpstr>IEEE 1722.1-2013 (AVDECC) </vt:lpstr>
      <vt:lpstr>IEEE 1722.1-2013 (AVDECC)</vt:lpstr>
      <vt:lpstr>AVDECC Control (AECP) </vt:lpstr>
      <vt:lpstr>Offline Provisioning </vt:lpstr>
      <vt:lpstr>Remote Access </vt:lpstr>
      <vt:lpstr>Deploying Large Scale AVB Networks</vt:lpstr>
      <vt:lpstr>Graceful Failures and Redundancy</vt:lpstr>
      <vt:lpstr>Graceful Failures and Redundancy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Deploying Large Scale AVB Networks</dc:title>
  <dc:creator>Jeff Koftinoff</dc:creator>
  <cp:lastModifiedBy>Jeff Koftinoff</cp:lastModifiedBy>
  <cp:revision>130</cp:revision>
  <dcterms:created xsi:type="dcterms:W3CDTF">2015-05-18T20:30:08Z</dcterms:created>
  <dcterms:modified xsi:type="dcterms:W3CDTF">2015-06-19T11:57:06Z</dcterms:modified>
</cp:coreProperties>
</file>